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Default Extension="rels" ContentType="application/vnd.openxmlformats-package.relationships+xml"/>
  <Override PartName="/ppt/slides/slide10.xml" ContentType="application/vnd.openxmlformats-officedocument.presentationml.slide+xml"/>
  <Override PartName="/ppt/slideLayouts/slideLayout5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6.xml" ContentType="application/vnd.openxmlformats-officedocument.presentationml.slide+xml"/>
  <Override PartName="/ppt/handoutMasters/handoutMaster1.xml" ContentType="application/vnd.openxmlformats-officedocument.presentationml.handoutMaster+xml"/>
  <Default Extension="jpeg" ContentType="image/jpeg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22.xml" ContentType="application/vnd.openxmlformats-officedocument.presentationml.slide+xml"/>
  <Override PartName="/ppt/slides/slide30.xml" ContentType="application/vnd.openxmlformats-officedocument.presentationml.slide+xml"/>
  <Default Extension="xml" ContentType="application/xml"/>
  <Override PartName="/ppt/slides/slide19.xml" ContentType="application/vnd.openxmlformats-officedocument.presentationml.slide+xml"/>
  <Override PartName="/ppt/tableStyles.xml" ContentType="application/vnd.openxmlformats-officedocument.presentationml.tableStyles+xml"/>
  <Override PartName="/ppt/slides/slide15.xml" ContentType="application/vnd.openxmlformats-officedocument.presentationml.slide+xml"/>
  <Override PartName="/ppt/slides/slide6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7.xml" ContentType="application/vnd.openxmlformats-officedocument.presentationml.slide+xml"/>
  <Override PartName="/ppt/slides/slide2.xml" ContentType="application/vnd.openxmlformats-officedocument.presentationml.slide+xml"/>
  <Override PartName="/ppt/theme/theme3.xml" ContentType="application/vnd.openxmlformats-officedocument.theme+xml"/>
  <Override PartName="/ppt/slideLayouts/slideLayout2.xml" ContentType="application/vnd.openxmlformats-officedocument.presentationml.slideLayout+xml"/>
  <Default Extension="png" ContentType="image/png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16.xml" ContentType="application/vnd.openxmlformats-officedocument.presentationml.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28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4.xml" ContentType="application/vnd.openxmlformats-officedocument.presentationml.slide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slides/slide29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5.xml" ContentType="application/vnd.openxmlformats-officedocument.presentationml.slide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aveSubsetFonts="1" autoCompressPictures="0">
  <p:sldMasterIdLst>
    <p:sldMasterId id="2147483648" r:id="rId1"/>
  </p:sldMasterIdLst>
  <p:notesMasterIdLst>
    <p:notesMasterId r:id="rId33"/>
  </p:notesMasterIdLst>
  <p:handoutMasterIdLst>
    <p:handoutMasterId r:id="rId34"/>
  </p:handoutMasterIdLst>
  <p:sldIdLst>
    <p:sldId id="256" r:id="rId2"/>
    <p:sldId id="257" r:id="rId3"/>
    <p:sldId id="258" r:id="rId4"/>
    <p:sldId id="260" r:id="rId5"/>
    <p:sldId id="259" r:id="rId6"/>
    <p:sldId id="261" r:id="rId7"/>
    <p:sldId id="263" r:id="rId8"/>
    <p:sldId id="262" r:id="rId9"/>
    <p:sldId id="265" r:id="rId10"/>
    <p:sldId id="282" r:id="rId11"/>
    <p:sldId id="268" r:id="rId12"/>
    <p:sldId id="283" r:id="rId13"/>
    <p:sldId id="281" r:id="rId14"/>
    <p:sldId id="266" r:id="rId15"/>
    <p:sldId id="280" r:id="rId16"/>
    <p:sldId id="286" r:id="rId17"/>
    <p:sldId id="284" r:id="rId18"/>
    <p:sldId id="285" r:id="rId19"/>
    <p:sldId id="267" r:id="rId20"/>
    <p:sldId id="276" r:id="rId21"/>
    <p:sldId id="269" r:id="rId22"/>
    <p:sldId id="270" r:id="rId23"/>
    <p:sldId id="271" r:id="rId24"/>
    <p:sldId id="274" r:id="rId25"/>
    <p:sldId id="273" r:id="rId26"/>
    <p:sldId id="272" r:id="rId27"/>
    <p:sldId id="275" r:id="rId28"/>
    <p:sldId id="264" r:id="rId29"/>
    <p:sldId id="278" r:id="rId30"/>
    <p:sldId id="277" r:id="rId31"/>
    <p:sldId id="279" r:id="rId3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prnWhat="handouts3" frameSlides="1"/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>
        <p:scale>
          <a:sx n="110" d="100"/>
          <a:sy n="110" d="100"/>
        </p:scale>
        <p:origin x="-800" y="-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notesMaster" Target="notesMasters/notesMaster1.xml"/><Relationship Id="rId34" Type="http://schemas.openxmlformats.org/officeDocument/2006/relationships/handoutMaster" Target="handoutMasters/handoutMaster1.xml"/><Relationship Id="rId35" Type="http://schemas.openxmlformats.org/officeDocument/2006/relationships/printerSettings" Target="printerSettings/printerSettings1.bin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viewProps" Target="viewProps.xml"/><Relationship Id="rId38" Type="http://schemas.openxmlformats.org/officeDocument/2006/relationships/theme" Target="theme/theme1.xml"/><Relationship Id="rId3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3F5847-6688-5C4A-998E-4CD473964E8C}" type="datetimeFigureOut">
              <a:rPr lang="en-US" smtClean="0"/>
              <a:pPr/>
              <a:t>3/22/12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FE0957-C3FF-CE4A-9AA5-7D9A36A6897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C19D4F-DCB7-404F-9317-9CA5D9A43991}" type="datetimeFigureOut">
              <a:rPr lang="en-US" smtClean="0"/>
              <a:pPr/>
              <a:t>3/22/12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2FEA5B-A1D2-4041-B957-015577B3191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964F0-CF5A-A64A-A4AA-C7B2A51F1CDB}" type="datetime1">
              <a:rPr lang="en-US" smtClean="0"/>
              <a:pPr/>
              <a:t>3/22/12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 344 Mobile App Development - Muller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8D704-91B4-4549-AB05-E360777F19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9E2E0-1289-F348-B8C0-8D93C39AF6BD}" type="datetime1">
              <a:rPr lang="en-US" smtClean="0"/>
              <a:pPr/>
              <a:t>3/22/12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 344 Mobile App Development - Muller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8D704-91B4-4549-AB05-E360777F19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6B7ED-25B3-694B-A0E1-2B66C73ECE12}" type="datetime1">
              <a:rPr lang="en-US" smtClean="0"/>
              <a:pPr/>
              <a:t>3/22/12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 344 Mobile App Development - Muller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8D704-91B4-4549-AB05-E360777F19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5D9D8-D92A-2C49-97A8-89D6C980F9E6}" type="datetime1">
              <a:rPr lang="en-US" smtClean="0"/>
              <a:pPr/>
              <a:t>3/22/12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 344 Mobile App Development - Muller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8D704-91B4-4549-AB05-E360777F19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839A1-B6A4-BB43-8D78-885FADA320C7}" type="datetime1">
              <a:rPr lang="en-US" smtClean="0"/>
              <a:pPr/>
              <a:t>3/22/12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 344 Mobile App Development - Muller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8D704-91B4-4549-AB05-E360777F19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7DEB9-8B19-724C-88F2-E0DCACC64169}" type="datetime1">
              <a:rPr lang="en-US" smtClean="0"/>
              <a:pPr/>
              <a:t>3/22/12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 344 Mobile App Development - Muller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8D704-91B4-4549-AB05-E360777F19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C9FAB-1437-9C42-B410-D41F0AB3AB36}" type="datetime1">
              <a:rPr lang="en-US" smtClean="0"/>
              <a:pPr/>
              <a:t>3/22/12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 344 Mobile App Development - Muller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8D704-91B4-4549-AB05-E360777F19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9A192-1A4F-D842-8760-5B14484F49A3}" type="datetime1">
              <a:rPr lang="en-US" smtClean="0"/>
              <a:pPr/>
              <a:t>3/22/12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 344 Mobile App Development - Muller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8D704-91B4-4549-AB05-E360777F19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0CBD8-5BDE-EE43-B884-0C25AA94ADA8}" type="datetime1">
              <a:rPr lang="en-US" smtClean="0"/>
              <a:pPr/>
              <a:t>3/22/12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 344 Mobile App Development - Muller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8D704-91B4-4549-AB05-E360777F19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45584-4292-654B-B1C4-0B0DFABD4B0B}" type="datetime1">
              <a:rPr lang="en-US" smtClean="0"/>
              <a:pPr/>
              <a:t>3/22/12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 344 Mobile App Development - Muller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8D704-91B4-4549-AB05-E360777F19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57AA4-8BC1-5B41-9FDB-26AE37DC5CF1}" type="datetime1">
              <a:rPr lang="en-US" smtClean="0"/>
              <a:pPr/>
              <a:t>3/22/12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 344 Mobile App Development - Muller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8D704-91B4-4549-AB05-E360777F19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F8505B-0D8C-D641-96C7-0CF18A8AEDD0}" type="datetime1">
              <a:rPr lang="en-US" smtClean="0"/>
              <a:pPr/>
              <a:t>3/22/12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CS 344 Mobile App Development - Muller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18D704-91B4-4549-AB05-E360777F19E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7067" y="2130425"/>
            <a:ext cx="8112118" cy="1470025"/>
          </a:xfrm>
        </p:spPr>
        <p:txBody>
          <a:bodyPr/>
          <a:lstStyle/>
          <a:p>
            <a:r>
              <a:rPr lang="en-US" dirty="0" smtClean="0"/>
              <a:t>Persistence 2: </a:t>
            </a:r>
            <a:r>
              <a:rPr lang="en-US" dirty="0" err="1" smtClean="0"/>
              <a:t>SQLite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CS 344 Mobile App Development</a:t>
            </a:r>
          </a:p>
          <a:p>
            <a:r>
              <a:rPr lang="en-US" dirty="0" smtClean="0"/>
              <a:t>Robert Muller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SQL Options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S</a:t>
            </a:r>
            <a:r>
              <a:rPr lang="en-US" dirty="0" err="1" smtClean="0"/>
              <a:t>ql</a:t>
            </a:r>
            <a:r>
              <a:rPr lang="en-US" dirty="0" smtClean="0"/>
              <a:t> Framework must be linked into project</a:t>
            </a:r>
          </a:p>
          <a:p>
            <a:r>
              <a:rPr lang="en-US" dirty="0" smtClean="0"/>
              <a:t>DB made off-line and is read-only:</a:t>
            </a:r>
          </a:p>
          <a:p>
            <a:pPr lvl="1"/>
            <a:r>
              <a:rPr lang="en-US" dirty="0" smtClean="0"/>
              <a:t>Can be made with sqlite3 command interface</a:t>
            </a:r>
          </a:p>
          <a:p>
            <a:pPr lvl="1"/>
            <a:r>
              <a:rPr lang="en-US" dirty="0" smtClean="0"/>
              <a:t>Dropped into application bundle</a:t>
            </a:r>
          </a:p>
          <a:p>
            <a:r>
              <a:rPr lang="en-US" dirty="0" smtClean="0"/>
              <a:t>Read/write DB:</a:t>
            </a:r>
          </a:p>
          <a:p>
            <a:pPr lvl="1"/>
            <a:r>
              <a:rPr lang="en-US" dirty="0" smtClean="0"/>
              <a:t>Can be made off-line, stashed in bundle and then copied to Documents</a:t>
            </a:r>
          </a:p>
          <a:p>
            <a:pPr lvl="1"/>
            <a:r>
              <a:rPr lang="en-US" dirty="0" smtClean="0"/>
              <a:t>Can be made and modified in Documents</a:t>
            </a:r>
          </a:p>
          <a:p>
            <a:r>
              <a:rPr lang="en-US" dirty="0" smtClean="0"/>
              <a:t>DB is off-device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 344 Mobile App Development - Muller</a:t>
            </a:r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SQLite</a:t>
            </a:r>
            <a:r>
              <a:rPr lang="en-US" dirty="0" smtClean="0"/>
              <a:t> Interfaces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61476" y="2274455"/>
            <a:ext cx="4472709" cy="2752436"/>
          </a:xfrm>
        </p:spPr>
        <p:txBody>
          <a:bodyPr/>
          <a:lstStyle/>
          <a:p>
            <a:r>
              <a:rPr lang="en-US" dirty="0" smtClean="0"/>
              <a:t>Command Line/Shell</a:t>
            </a:r>
          </a:p>
          <a:p>
            <a:endParaRPr lang="en-US" dirty="0" smtClean="0"/>
          </a:p>
          <a:p>
            <a:r>
              <a:rPr lang="en-US" dirty="0" smtClean="0"/>
              <a:t>APIs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 344 Mobile App Development - Muller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SQL Command 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/>
              <a:t>&gt; sqlite3 </a:t>
            </a:r>
            <a:r>
              <a:rPr lang="en-US" dirty="0" smtClean="0"/>
              <a:t>./</a:t>
            </a:r>
            <a:r>
              <a:rPr lang="en-US" dirty="0" err="1" smtClean="0"/>
              <a:t>mydatbase.db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err="1" smtClean="0"/>
              <a:t>SQLite</a:t>
            </a:r>
            <a:r>
              <a:rPr lang="en-US" dirty="0" smtClean="0"/>
              <a:t> version 3.6.12</a:t>
            </a:r>
          </a:p>
          <a:p>
            <a:pPr>
              <a:buNone/>
            </a:pPr>
            <a:r>
              <a:rPr lang="en-US" dirty="0" smtClean="0"/>
              <a:t>Enter ".help" for instructions</a:t>
            </a:r>
          </a:p>
          <a:p>
            <a:pPr>
              <a:buNone/>
            </a:pPr>
            <a:r>
              <a:rPr lang="en-US" dirty="0" smtClean="0"/>
              <a:t>Enter SQL statements terminated with a ";"</a:t>
            </a:r>
          </a:p>
          <a:p>
            <a:pPr>
              <a:buNone/>
            </a:pPr>
            <a:r>
              <a:rPr lang="en-US" dirty="0" err="1" smtClean="0"/>
              <a:t>sqlite</a:t>
            </a:r>
            <a:r>
              <a:rPr lang="en-US" dirty="0" smtClean="0"/>
              <a:t>&gt;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err="1" smtClean="0"/>
              <a:t>sqlite</a:t>
            </a:r>
            <a:r>
              <a:rPr lang="en-US" dirty="0" smtClean="0"/>
              <a:t>&gt; create table contacts (id integer primary key </a:t>
            </a:r>
            <a:r>
              <a:rPr lang="en-US" dirty="0" err="1" smtClean="0"/>
              <a:t>autoincrement</a:t>
            </a:r>
            <a:r>
              <a:rPr lang="en-US" dirty="0" smtClean="0"/>
              <a:t>, name text, address text, phone </a:t>
            </a:r>
            <a:r>
              <a:rPr lang="en-US" dirty="0" smtClean="0"/>
              <a:t>text</a:t>
            </a:r>
            <a:r>
              <a:rPr lang="en-US" dirty="0" smtClean="0"/>
              <a:t>);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err="1" smtClean="0"/>
              <a:t>sqlite</a:t>
            </a:r>
            <a:r>
              <a:rPr lang="en-US" dirty="0" smtClean="0"/>
              <a:t>&gt; .tables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c</a:t>
            </a:r>
            <a:r>
              <a:rPr lang="en-US" dirty="0" smtClean="0"/>
              <a:t>ontacts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 344 Mobile App Development - Muller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SQL Command 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dirty="0" err="1" smtClean="0"/>
              <a:t>sqlite</a:t>
            </a:r>
            <a:r>
              <a:rPr lang="en-US" dirty="0" smtClean="0"/>
              <a:t>&gt; insert into contacts (name, address, phone) values ("Michael Blair", "12 A Street, Berkeley </a:t>
            </a:r>
            <a:r>
              <a:rPr lang="en-US" dirty="0" smtClean="0"/>
              <a:t>CA"</a:t>
            </a:r>
            <a:r>
              <a:rPr lang="en-US" dirty="0" smtClean="0"/>
              <a:t>, "916-555-2323")</a:t>
            </a:r>
            <a:r>
              <a:rPr lang="en-US" dirty="0" smtClean="0"/>
              <a:t>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err="1" smtClean="0"/>
              <a:t>sqlite</a:t>
            </a:r>
            <a:r>
              <a:rPr lang="en-US" dirty="0" smtClean="0"/>
              <a:t>&gt; insert into contacts (name, address, phone) values ("Mike Parks", "10 Upping Street,</a:t>
            </a:r>
            <a:r>
              <a:rPr lang="en-US" dirty="0" smtClean="0"/>
              <a:t> Boise ID"</a:t>
            </a:r>
            <a:r>
              <a:rPr lang="en-US" dirty="0" smtClean="0"/>
              <a:t>,</a:t>
            </a:r>
            <a:r>
              <a:rPr lang="en-US" dirty="0" smtClean="0"/>
              <a:t> “444</a:t>
            </a:r>
            <a:r>
              <a:rPr lang="en-US" dirty="0" smtClean="0"/>
              <a:t>-444-1212");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err="1" smtClean="0"/>
              <a:t>sqlite</a:t>
            </a:r>
            <a:r>
              <a:rPr lang="en-US" dirty="0" smtClean="0"/>
              <a:t>&gt; select * from contacts;</a:t>
            </a:r>
          </a:p>
          <a:p>
            <a:pPr>
              <a:buNone/>
            </a:pPr>
            <a:r>
              <a:rPr lang="en-US" dirty="0" smtClean="0"/>
              <a:t>1</a:t>
            </a:r>
            <a:r>
              <a:rPr lang="en-US" dirty="0" smtClean="0"/>
              <a:t>|Michael Blair|12 </a:t>
            </a:r>
            <a:r>
              <a:rPr lang="en-US" dirty="0" smtClean="0"/>
              <a:t>A</a:t>
            </a:r>
            <a:r>
              <a:rPr lang="en-US" dirty="0" smtClean="0"/>
              <a:t> </a:t>
            </a:r>
            <a:r>
              <a:rPr lang="en-US" dirty="0" smtClean="0"/>
              <a:t>Street,</a:t>
            </a:r>
            <a:r>
              <a:rPr lang="en-US" dirty="0" smtClean="0"/>
              <a:t> Berkeley CA|916-</a:t>
            </a:r>
            <a:r>
              <a:rPr lang="en-US" dirty="0" smtClean="0"/>
              <a:t>555-2323</a:t>
            </a:r>
          </a:p>
          <a:p>
            <a:pPr>
              <a:buNone/>
            </a:pPr>
            <a:r>
              <a:rPr lang="en-US" dirty="0" smtClean="0"/>
              <a:t>2|Mike Parks|10 Upping Street,</a:t>
            </a:r>
            <a:r>
              <a:rPr lang="en-US" dirty="0" smtClean="0"/>
              <a:t> Boise ID|</a:t>
            </a:r>
            <a:r>
              <a:rPr lang="en-US" dirty="0" smtClean="0"/>
              <a:t>444-444-1212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err="1" smtClean="0"/>
              <a:t>sqlite</a:t>
            </a:r>
            <a:r>
              <a:rPr lang="en-US" dirty="0" smtClean="0"/>
              <a:t>&gt; select * from contacts where name="Mike Parks";</a:t>
            </a:r>
          </a:p>
          <a:p>
            <a:pPr>
              <a:buNone/>
            </a:pPr>
            <a:r>
              <a:rPr lang="en-US" dirty="0" smtClean="0"/>
              <a:t>2|Mike Parks|10 Upping Street, Idaho|444-444-1212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err="1" smtClean="0"/>
              <a:t>sqlite</a:t>
            </a:r>
            <a:r>
              <a:rPr lang="en-US" dirty="0" smtClean="0"/>
              <a:t>&gt; .exit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 344 Mobile App Development - Muller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Command Line Interface</a:t>
            </a:r>
            <a:br>
              <a:rPr lang="en-US" dirty="0" smtClean="0"/>
            </a:br>
            <a:r>
              <a:rPr lang="en-US" dirty="0" smtClean="0"/>
              <a:t>Populating the Countries Table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8421255" cy="4756150"/>
          </a:xfrm>
          <a:ln w="6350" cmpd="sng">
            <a:solidFill>
              <a:schemeClr val="tx1"/>
            </a:solidFill>
          </a:ln>
        </p:spPr>
        <p:txBody>
          <a:bodyPr>
            <a:noAutofit/>
          </a:bodyPr>
          <a:lstStyle/>
          <a:p>
            <a:pPr>
              <a:buNone/>
            </a:pPr>
            <a:r>
              <a:rPr lang="en-US" sz="2800" dirty="0" smtClean="0"/>
              <a:t>/&gt; sqlite3</a:t>
            </a:r>
          </a:p>
          <a:p>
            <a:pPr>
              <a:buNone/>
            </a:pPr>
            <a:r>
              <a:rPr lang="en-US" sz="2800" dirty="0" err="1" smtClean="0"/>
              <a:t>sqlite</a:t>
            </a:r>
            <a:r>
              <a:rPr lang="en-US" sz="2800" dirty="0" smtClean="0"/>
              <a:t>&gt; CREATE TABLE Countries (Country TEXT, </a:t>
            </a:r>
          </a:p>
          <a:p>
            <a:pPr>
              <a:buNone/>
            </a:pPr>
            <a:r>
              <a:rPr lang="en-US" sz="2800" dirty="0" smtClean="0"/>
              <a:t>                                                           Continent TEXT,</a:t>
            </a:r>
          </a:p>
          <a:p>
            <a:pPr>
              <a:buNone/>
            </a:pPr>
            <a:r>
              <a:rPr lang="en-US" sz="2800" dirty="0" smtClean="0"/>
              <a:t>                                                           Capital TEXT,</a:t>
            </a:r>
          </a:p>
          <a:p>
            <a:pPr>
              <a:buNone/>
            </a:pPr>
            <a:r>
              <a:rPr lang="en-US" sz="2800" dirty="0" smtClean="0"/>
              <a:t>                                                           Population integer,</a:t>
            </a:r>
          </a:p>
          <a:p>
            <a:pPr>
              <a:buNone/>
            </a:pPr>
            <a:r>
              <a:rPr lang="en-US" sz="2800" dirty="0" smtClean="0"/>
              <a:t>                                                           Area integer);</a:t>
            </a:r>
          </a:p>
          <a:p>
            <a:pPr>
              <a:buNone/>
            </a:pPr>
            <a:r>
              <a:rPr lang="en-US" sz="2800" dirty="0" err="1" smtClean="0"/>
              <a:t>sqlite</a:t>
            </a:r>
            <a:r>
              <a:rPr lang="en-US" sz="2800" dirty="0" smtClean="0"/>
              <a:t>&gt; INSERT INTO Countries (Country, …, Area) VALUES            </a:t>
            </a:r>
          </a:p>
          <a:p>
            <a:pPr>
              <a:buNone/>
            </a:pPr>
            <a:r>
              <a:rPr lang="en-US" sz="2800" dirty="0" smtClean="0"/>
              <a:t>                                                       (’Mexico’, …, 1923039);</a:t>
            </a:r>
          </a:p>
          <a:p>
            <a:pPr>
              <a:buNone/>
            </a:pPr>
            <a:r>
              <a:rPr lang="en-US" sz="2800" dirty="0" err="1" smtClean="0"/>
              <a:t>sqlite</a:t>
            </a:r>
            <a:r>
              <a:rPr lang="en-US" sz="2800" dirty="0" smtClean="0"/>
              <a:t>&gt; …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 344 Mobile App Development - Muller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Linking the SQL Framework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 344 Mobile App Development - Muller</a:t>
            </a:r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417638"/>
            <a:ext cx="9144000" cy="468978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Marshalling String Representations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400" dirty="0" err="1" smtClean="0"/>
              <a:t>NSString</a:t>
            </a:r>
            <a:r>
              <a:rPr lang="en-US" sz="2400" dirty="0" smtClean="0"/>
              <a:t> *</a:t>
            </a:r>
            <a:r>
              <a:rPr lang="en-US" sz="2400" dirty="0" err="1" smtClean="0"/>
              <a:t>querySQL</a:t>
            </a:r>
            <a:r>
              <a:rPr lang="en-US" sz="2400" dirty="0" smtClean="0"/>
              <a:t> =</a:t>
            </a:r>
            <a:r>
              <a:rPr lang="en-US" sz="2400" dirty="0" smtClean="0"/>
              <a:t> </a:t>
            </a:r>
          </a:p>
          <a:p>
            <a:pPr>
              <a:buNone/>
            </a:pPr>
            <a:r>
              <a:rPr lang="en-US" sz="2400" dirty="0" smtClean="0"/>
              <a:t>			@</a:t>
            </a:r>
            <a:r>
              <a:rPr lang="en-US" sz="2400" dirty="0" smtClean="0"/>
              <a:t>"SELECT COURSE_NUMBER, TITLE FROM COURSE";               </a:t>
            </a:r>
            <a:r>
              <a:rPr lang="en-US" sz="2400" dirty="0" smtClean="0"/>
              <a:t> </a:t>
            </a:r>
          </a:p>
          <a:p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const </a:t>
            </a:r>
            <a:r>
              <a:rPr lang="en-US" sz="2400" dirty="0" smtClean="0"/>
              <a:t>char *</a:t>
            </a:r>
            <a:r>
              <a:rPr lang="en-US" sz="2400" dirty="0" err="1" smtClean="0"/>
              <a:t>query_stmt</a:t>
            </a:r>
            <a:r>
              <a:rPr lang="en-US" sz="2400" dirty="0" smtClean="0"/>
              <a:t> = [</a:t>
            </a:r>
            <a:r>
              <a:rPr lang="en-US" sz="2400" dirty="0" err="1" smtClean="0"/>
              <a:t>querySQL</a:t>
            </a:r>
            <a:r>
              <a:rPr lang="en-US" sz="2400" dirty="0" smtClean="0"/>
              <a:t> UTF8String];</a:t>
            </a: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 344 Mobile App Development - Muller</a:t>
            </a:r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</a:t>
            </a:r>
            <a:r>
              <a:rPr lang="en-US" dirty="0" err="1" smtClean="0"/>
              <a:t>qlite</a:t>
            </a:r>
            <a:r>
              <a:rPr lang="en-US" dirty="0" smtClean="0"/>
              <a:t> API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sqlite3_open() - Opens specified database file. If the database file does not </a:t>
            </a:r>
            <a:r>
              <a:rPr lang="en-US" dirty="0" smtClean="0"/>
              <a:t>already </a:t>
            </a:r>
            <a:r>
              <a:rPr lang="en-US" dirty="0" smtClean="0"/>
              <a:t>exist, it is created.</a:t>
            </a:r>
          </a:p>
          <a:p>
            <a:r>
              <a:rPr lang="en-US" dirty="0" smtClean="0"/>
              <a:t>sqlite3_close() - Closes a previously opened database file.</a:t>
            </a:r>
          </a:p>
          <a:p>
            <a:r>
              <a:rPr lang="en-US" dirty="0" smtClean="0"/>
              <a:t>sqlite3_prepare_v2() - Prepares a SQL statement ready for execution.</a:t>
            </a:r>
          </a:p>
          <a:p>
            <a:r>
              <a:rPr lang="en-US" dirty="0" smtClean="0"/>
              <a:t>sqlite3_step() - Executes a SQL statement previously prepared by the </a:t>
            </a:r>
            <a:r>
              <a:rPr lang="en-US" dirty="0" smtClean="0"/>
              <a:t>sqlite3_prepare_v2</a:t>
            </a:r>
            <a:r>
              <a:rPr lang="en-US" dirty="0" smtClean="0"/>
              <a:t>() function.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 344 Mobile App Development - Muller</a:t>
            </a:r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</a:t>
            </a:r>
            <a:r>
              <a:rPr lang="en-US" dirty="0" err="1" smtClean="0"/>
              <a:t>qlite</a:t>
            </a:r>
            <a:r>
              <a:rPr lang="en-US" dirty="0" smtClean="0"/>
              <a:t> API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sqlite3_column_</a:t>
            </a:r>
            <a:r>
              <a:rPr lang="en-US" dirty="0" smtClean="0"/>
              <a:t>&lt;type&gt;() - Returns a data field from the results of a SQL </a:t>
            </a:r>
            <a:r>
              <a:rPr lang="en-US" dirty="0" smtClean="0"/>
              <a:t>retrieval </a:t>
            </a:r>
            <a:r>
              <a:rPr lang="en-US" dirty="0" smtClean="0"/>
              <a:t>operation where &lt;type&gt; is replaced by the data type of the data to be </a:t>
            </a:r>
            <a:r>
              <a:rPr lang="en-US" dirty="0" smtClean="0"/>
              <a:t>extracted </a:t>
            </a:r>
            <a:r>
              <a:rPr lang="en-US" dirty="0" smtClean="0"/>
              <a:t>(text, blob, bytes, </a:t>
            </a:r>
            <a:r>
              <a:rPr lang="en-US" dirty="0" err="1" smtClean="0"/>
              <a:t>int</a:t>
            </a:r>
            <a:r>
              <a:rPr lang="en-US" dirty="0" smtClean="0"/>
              <a:t>, int16 etc).</a:t>
            </a:r>
          </a:p>
          <a:p>
            <a:r>
              <a:rPr lang="en-US" dirty="0" smtClean="0"/>
              <a:t>sqlite3_finalize() - Deletes a previously prepared SQL statement from memory.</a:t>
            </a:r>
          </a:p>
          <a:p>
            <a:r>
              <a:rPr lang="en-US" dirty="0" smtClean="0"/>
              <a:t>sqlite3_exec() - Combines the functionality of sqlite3_prepare_v2(), </a:t>
            </a:r>
            <a:r>
              <a:rPr lang="en-US" dirty="0" smtClean="0"/>
              <a:t>sqlite3_step</a:t>
            </a:r>
            <a:r>
              <a:rPr lang="en-US" dirty="0" smtClean="0"/>
              <a:t>() and sqlite3_finalize() into a single function call.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 344 Mobile App Development - Muller</a:t>
            </a:r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SQLite3 API for C : </a:t>
            </a:r>
            <a:r>
              <a:rPr lang="en-US" dirty="0" smtClean="0">
                <a:solidFill>
                  <a:srgbClr val="800000"/>
                </a:solidFill>
              </a:rPr>
              <a:t>sqlite3.h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6350" cmpd="sng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>
              <a:buNone/>
            </a:pPr>
            <a:endParaRPr lang="en-US" dirty="0" smtClean="0">
              <a:solidFill>
                <a:srgbClr val="800000"/>
              </a:solidFill>
            </a:endParaRPr>
          </a:p>
          <a:p>
            <a:pPr>
              <a:buNone/>
            </a:pPr>
            <a:r>
              <a:rPr lang="en-US" dirty="0" err="1" smtClean="0">
                <a:solidFill>
                  <a:srgbClr val="800000"/>
                </a:solidFill>
              </a:rPr>
              <a:t>int</a:t>
            </a:r>
            <a:r>
              <a:rPr lang="en-US" dirty="0" smtClean="0">
                <a:solidFill>
                  <a:srgbClr val="800000"/>
                </a:solidFill>
              </a:rPr>
              <a:t> </a:t>
            </a:r>
            <a:r>
              <a:rPr lang="en-US" dirty="0" smtClean="0"/>
              <a:t>sqlite3_open(</a:t>
            </a:r>
            <a:r>
              <a:rPr lang="en-US" dirty="0" smtClean="0">
                <a:solidFill>
                  <a:srgbClr val="800000"/>
                </a:solidFill>
              </a:rPr>
              <a:t>const char *</a:t>
            </a:r>
            <a:r>
              <a:rPr lang="en-US" dirty="0" smtClean="0"/>
              <a:t>filename,</a:t>
            </a:r>
          </a:p>
          <a:p>
            <a:pPr>
              <a:buNone/>
            </a:pPr>
            <a:r>
              <a:rPr lang="en-US" dirty="0" smtClean="0"/>
              <a:t>												/* db filename  */</a:t>
            </a:r>
          </a:p>
          <a:p>
            <a:pPr>
              <a:buNone/>
            </a:pPr>
            <a:r>
              <a:rPr lang="en-US" dirty="0" smtClean="0"/>
              <a:t>							 </a:t>
            </a:r>
            <a:r>
              <a:rPr lang="en-US" dirty="0" smtClean="0">
                <a:solidFill>
                  <a:srgbClr val="800000"/>
                </a:solidFill>
              </a:rPr>
              <a:t>sqlite3 **</a:t>
            </a:r>
            <a:r>
              <a:rPr lang="en-US" dirty="0" err="1" smtClean="0"/>
              <a:t>ppDb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                                            /* OUT: db handle */</a:t>
            </a:r>
          </a:p>
          <a:p>
            <a:pPr>
              <a:buNone/>
            </a:pPr>
            <a:r>
              <a:rPr lang="en-US" dirty="0" smtClean="0"/>
              <a:t>                               );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 344 Mobile App Development - Muller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SQL Concepts</a:t>
            </a:r>
          </a:p>
          <a:p>
            <a:endParaRPr lang="en-US" dirty="0" smtClean="0"/>
          </a:p>
          <a:p>
            <a:r>
              <a:rPr lang="en-US" dirty="0" smtClean="0"/>
              <a:t>Using </a:t>
            </a:r>
            <a:r>
              <a:rPr lang="en-US" dirty="0" err="1" smtClean="0"/>
              <a:t>SQLite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Demo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 344 Mobile App Development - Muller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Digression : Pass-by-reference in 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88656"/>
            <a:ext cx="8229600" cy="1482436"/>
          </a:xfrm>
          <a:ln w="6350" cmpd="sng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sqlite3 *</a:t>
            </a:r>
            <a:r>
              <a:rPr lang="en-US" dirty="0" err="1" smtClean="0"/>
              <a:t>myDB</a:t>
            </a:r>
            <a:r>
              <a:rPr lang="en-US" dirty="0" smtClean="0"/>
              <a:t> = NULL;</a:t>
            </a:r>
            <a:endParaRPr lang="en-US" dirty="0" smtClean="0">
              <a:solidFill>
                <a:srgbClr val="800000"/>
              </a:solidFill>
            </a:endParaRPr>
          </a:p>
          <a:p>
            <a:pPr>
              <a:buNone/>
            </a:pPr>
            <a:r>
              <a:rPr lang="en-US" dirty="0" err="1" smtClean="0">
                <a:solidFill>
                  <a:srgbClr val="800000"/>
                </a:solidFill>
              </a:rPr>
              <a:t>int</a:t>
            </a:r>
            <a:r>
              <a:rPr lang="en-US" dirty="0" smtClean="0">
                <a:solidFill>
                  <a:srgbClr val="800000"/>
                </a:solidFill>
              </a:rPr>
              <a:t> stat = </a:t>
            </a:r>
            <a:r>
              <a:rPr lang="en-US" dirty="0" smtClean="0"/>
              <a:t>sqlite3_open(@”myFile.db”, </a:t>
            </a:r>
            <a:r>
              <a:rPr lang="en-US" dirty="0" smtClean="0">
                <a:solidFill>
                  <a:srgbClr val="0000FF"/>
                </a:solidFill>
              </a:rPr>
              <a:t>…</a:t>
            </a:r>
            <a:r>
              <a:rPr lang="en-US" dirty="0" smtClean="0"/>
              <a:t>);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 344 Mobile App Development - Muller</a:t>
            </a:r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392566" y="3613733"/>
            <a:ext cx="8376211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Problem: sqlite3_open wants to “return” 2 values:</a:t>
            </a:r>
          </a:p>
          <a:p>
            <a:endParaRPr lang="en-US" sz="2800" dirty="0" smtClean="0"/>
          </a:p>
          <a:p>
            <a:r>
              <a:rPr lang="en-US" sz="2800" dirty="0" smtClean="0"/>
              <a:t>	1. a handle for an opened database,</a:t>
            </a:r>
          </a:p>
          <a:p>
            <a:endParaRPr lang="en-US" sz="2800" dirty="0" smtClean="0"/>
          </a:p>
          <a:p>
            <a:r>
              <a:rPr lang="en-US" sz="2800" dirty="0" smtClean="0"/>
              <a:t>	2. a status indicator telling the caller what happened. 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Digression : Pass-by-reference in 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88656"/>
            <a:ext cx="8229600" cy="1482436"/>
          </a:xfrm>
          <a:ln w="6350" cmpd="sng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sqlite3 *</a:t>
            </a:r>
            <a:r>
              <a:rPr lang="en-US" dirty="0" err="1" smtClean="0"/>
              <a:t>myDB</a:t>
            </a:r>
            <a:r>
              <a:rPr lang="en-US" dirty="0" smtClean="0"/>
              <a:t> = NULL;</a:t>
            </a:r>
            <a:endParaRPr lang="en-US" dirty="0" smtClean="0">
              <a:solidFill>
                <a:srgbClr val="800000"/>
              </a:solidFill>
            </a:endParaRPr>
          </a:p>
          <a:p>
            <a:pPr>
              <a:buNone/>
            </a:pPr>
            <a:r>
              <a:rPr lang="en-US" dirty="0" err="1" smtClean="0">
                <a:solidFill>
                  <a:srgbClr val="800000"/>
                </a:solidFill>
              </a:rPr>
              <a:t>int</a:t>
            </a:r>
            <a:r>
              <a:rPr lang="en-US" dirty="0" smtClean="0">
                <a:solidFill>
                  <a:srgbClr val="800000"/>
                </a:solidFill>
              </a:rPr>
              <a:t> stat = </a:t>
            </a:r>
            <a:r>
              <a:rPr lang="en-US" dirty="0" smtClean="0"/>
              <a:t>sqlite3_open(@”myFile.db”, </a:t>
            </a:r>
            <a:r>
              <a:rPr lang="en-US" dirty="0" err="1" smtClean="0">
                <a:solidFill>
                  <a:srgbClr val="0000FF"/>
                </a:solidFill>
              </a:rPr>
              <a:t>myDB</a:t>
            </a:r>
            <a:r>
              <a:rPr lang="en-US" dirty="0" smtClean="0"/>
              <a:t>);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 344 Mobile App Development - Muller</a:t>
            </a: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521172" y="5091496"/>
            <a:ext cx="1824182" cy="635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/>
          <p:nvPr/>
        </p:nvGrpSpPr>
        <p:grpSpPr>
          <a:xfrm>
            <a:off x="475691" y="3844635"/>
            <a:ext cx="2468418" cy="2055091"/>
            <a:chOff x="1995055" y="3844636"/>
            <a:chExt cx="1824182" cy="1270000"/>
          </a:xfrm>
        </p:grpSpPr>
        <p:sp>
          <p:nvSpPr>
            <p:cNvPr id="7" name="Rectangle 6"/>
            <p:cNvSpPr/>
            <p:nvPr/>
          </p:nvSpPr>
          <p:spPr>
            <a:xfrm>
              <a:off x="1995055" y="3844636"/>
              <a:ext cx="1824182" cy="635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1995055" y="4479636"/>
              <a:ext cx="1824182" cy="635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1166099" y="3509820"/>
            <a:ext cx="13221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Stack Frame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045346" y="4733593"/>
            <a:ext cx="7368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myDB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3738154" y="5139875"/>
            <a:ext cx="8086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1000</a:t>
            </a:r>
            <a:endParaRPr lang="en-US" sz="2400" dirty="0"/>
          </a:p>
        </p:txBody>
      </p:sp>
      <p:cxnSp>
        <p:nvCxnSpPr>
          <p:cNvPr id="16" name="Straight Connector 15"/>
          <p:cNvCxnSpPr/>
          <p:nvPr/>
        </p:nvCxnSpPr>
        <p:spPr>
          <a:xfrm>
            <a:off x="5479479" y="5370201"/>
            <a:ext cx="1782618" cy="1588"/>
          </a:xfrm>
          <a:prstGeom prst="line">
            <a:avLst/>
          </a:prstGeom>
          <a:ln w="57150" cap="flat" cmpd="sng" algn="ctr">
            <a:solidFill>
              <a:srgbClr val="000000"/>
            </a:solidFill>
            <a:prstDash val="solid"/>
            <a:round/>
            <a:headEnd type="oval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5400000">
            <a:off x="7020798" y="5577592"/>
            <a:ext cx="459509" cy="1588"/>
          </a:xfrm>
          <a:prstGeom prst="line">
            <a:avLst/>
          </a:prstGeom>
          <a:ln w="571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rot="10800000">
            <a:off x="7021174" y="5822001"/>
            <a:ext cx="460302" cy="3"/>
          </a:xfrm>
          <a:prstGeom prst="line">
            <a:avLst/>
          </a:prstGeom>
          <a:ln w="571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rot="10800000">
            <a:off x="7118717" y="5945885"/>
            <a:ext cx="286759" cy="3"/>
          </a:xfrm>
          <a:prstGeom prst="line">
            <a:avLst/>
          </a:prstGeom>
          <a:ln w="571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Cloud 26"/>
          <p:cNvSpPr/>
          <p:nvPr/>
        </p:nvSpPr>
        <p:spPr>
          <a:xfrm>
            <a:off x="4382632" y="4007050"/>
            <a:ext cx="2302164" cy="648111"/>
          </a:xfrm>
          <a:prstGeom prst="cloud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“</a:t>
            </a:r>
            <a:r>
              <a:rPr lang="en-US" sz="2000" dirty="0" err="1" smtClean="0"/>
              <a:t>myFIle.db</a:t>
            </a:r>
            <a:r>
              <a:rPr lang="en-US" sz="2000" dirty="0" smtClean="0"/>
              <a:t>”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Digression : Pass-by-reference in 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88656"/>
            <a:ext cx="8229600" cy="1482436"/>
          </a:xfrm>
          <a:ln w="6350" cmpd="sng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sqlite3 *</a:t>
            </a:r>
            <a:r>
              <a:rPr lang="en-US" dirty="0" err="1" smtClean="0"/>
              <a:t>myDB</a:t>
            </a:r>
            <a:r>
              <a:rPr lang="en-US" dirty="0" smtClean="0"/>
              <a:t> = NULL;</a:t>
            </a:r>
            <a:endParaRPr lang="en-US" dirty="0" smtClean="0">
              <a:solidFill>
                <a:srgbClr val="800000"/>
              </a:solidFill>
            </a:endParaRPr>
          </a:p>
          <a:p>
            <a:pPr>
              <a:buNone/>
            </a:pPr>
            <a:r>
              <a:rPr lang="en-US" dirty="0" err="1" smtClean="0">
                <a:solidFill>
                  <a:srgbClr val="800000"/>
                </a:solidFill>
              </a:rPr>
              <a:t>int</a:t>
            </a:r>
            <a:r>
              <a:rPr lang="en-US" dirty="0" smtClean="0">
                <a:solidFill>
                  <a:srgbClr val="800000"/>
                </a:solidFill>
              </a:rPr>
              <a:t> stat = </a:t>
            </a:r>
            <a:r>
              <a:rPr lang="en-US" dirty="0" smtClean="0"/>
              <a:t>sqlite3_open(@”myFile.db”, </a:t>
            </a:r>
            <a:r>
              <a:rPr lang="en-US" dirty="0" err="1" smtClean="0">
                <a:solidFill>
                  <a:srgbClr val="0000FF"/>
                </a:solidFill>
              </a:rPr>
              <a:t>myDB</a:t>
            </a:r>
            <a:r>
              <a:rPr lang="en-US" dirty="0" smtClean="0"/>
              <a:t>);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 344 Mobile App Development - Muller</a:t>
            </a: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521172" y="5091496"/>
            <a:ext cx="1824182" cy="635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/>
          <p:nvPr/>
        </p:nvGrpSpPr>
        <p:grpSpPr>
          <a:xfrm>
            <a:off x="475691" y="3844635"/>
            <a:ext cx="2468418" cy="2055091"/>
            <a:chOff x="1995055" y="3844636"/>
            <a:chExt cx="1824182" cy="1270000"/>
          </a:xfrm>
        </p:grpSpPr>
        <p:sp>
          <p:nvSpPr>
            <p:cNvPr id="7" name="Rectangle 6"/>
            <p:cNvSpPr/>
            <p:nvPr/>
          </p:nvSpPr>
          <p:spPr>
            <a:xfrm>
              <a:off x="1995055" y="3844636"/>
              <a:ext cx="1824182" cy="635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1995055" y="4479636"/>
              <a:ext cx="1824182" cy="635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1166099" y="3509820"/>
            <a:ext cx="13221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Stack Frame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045346" y="4733593"/>
            <a:ext cx="7368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myDB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3738154" y="5139875"/>
            <a:ext cx="8086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1000</a:t>
            </a:r>
            <a:endParaRPr lang="en-US" sz="2400" dirty="0"/>
          </a:p>
        </p:txBody>
      </p:sp>
      <p:cxnSp>
        <p:nvCxnSpPr>
          <p:cNvPr id="16" name="Straight Connector 15"/>
          <p:cNvCxnSpPr/>
          <p:nvPr/>
        </p:nvCxnSpPr>
        <p:spPr>
          <a:xfrm>
            <a:off x="5479479" y="5370201"/>
            <a:ext cx="1782618" cy="1588"/>
          </a:xfrm>
          <a:prstGeom prst="line">
            <a:avLst/>
          </a:prstGeom>
          <a:ln w="57150" cap="flat" cmpd="sng" algn="ctr">
            <a:solidFill>
              <a:srgbClr val="000000"/>
            </a:solidFill>
            <a:prstDash val="solid"/>
            <a:round/>
            <a:headEnd type="oval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5400000">
            <a:off x="7020798" y="5577592"/>
            <a:ext cx="459509" cy="1588"/>
          </a:xfrm>
          <a:prstGeom prst="line">
            <a:avLst/>
          </a:prstGeom>
          <a:ln w="571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rot="10800000">
            <a:off x="7021174" y="5822001"/>
            <a:ext cx="460302" cy="3"/>
          </a:xfrm>
          <a:prstGeom prst="line">
            <a:avLst/>
          </a:prstGeom>
          <a:ln w="571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rot="10800000">
            <a:off x="7118717" y="5945885"/>
            <a:ext cx="286759" cy="3"/>
          </a:xfrm>
          <a:prstGeom prst="line">
            <a:avLst/>
          </a:prstGeom>
          <a:ln w="571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1738728" y="4329518"/>
            <a:ext cx="2613908" cy="1588"/>
          </a:xfrm>
          <a:prstGeom prst="line">
            <a:avLst/>
          </a:prstGeom>
          <a:ln w="57150" cap="flat" cmpd="sng" algn="ctr">
            <a:solidFill>
              <a:srgbClr val="000000"/>
            </a:solidFill>
            <a:prstDash val="solid"/>
            <a:round/>
            <a:headEnd type="oval" w="med" len="med"/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Cloud 26"/>
          <p:cNvSpPr/>
          <p:nvPr/>
        </p:nvSpPr>
        <p:spPr>
          <a:xfrm>
            <a:off x="4382632" y="4007050"/>
            <a:ext cx="2302164" cy="648111"/>
          </a:xfrm>
          <a:prstGeom prst="cloud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“</a:t>
            </a:r>
            <a:r>
              <a:rPr lang="en-US" sz="2000" dirty="0" err="1" smtClean="0"/>
              <a:t>myFIle.db</a:t>
            </a:r>
            <a:r>
              <a:rPr lang="en-US" sz="2000" dirty="0" smtClean="0"/>
              <a:t>”</a:t>
            </a:r>
            <a:endParaRPr lang="en-US" sz="2000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736157" y="5384854"/>
            <a:ext cx="1782618" cy="1588"/>
          </a:xfrm>
          <a:prstGeom prst="line">
            <a:avLst/>
          </a:prstGeom>
          <a:ln w="57150" cap="flat" cmpd="sng" algn="ctr">
            <a:solidFill>
              <a:srgbClr val="000000"/>
            </a:solidFill>
            <a:prstDash val="solid"/>
            <a:round/>
            <a:headEnd type="oval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rot="5400000">
            <a:off x="3277476" y="5592245"/>
            <a:ext cx="459509" cy="1588"/>
          </a:xfrm>
          <a:prstGeom prst="line">
            <a:avLst/>
          </a:prstGeom>
          <a:ln w="571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rot="10800000">
            <a:off x="3277852" y="5836654"/>
            <a:ext cx="460302" cy="3"/>
          </a:xfrm>
          <a:prstGeom prst="line">
            <a:avLst/>
          </a:prstGeom>
          <a:ln w="571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rot="10800000">
            <a:off x="3375395" y="5960538"/>
            <a:ext cx="286759" cy="3"/>
          </a:xfrm>
          <a:prstGeom prst="line">
            <a:avLst/>
          </a:prstGeom>
          <a:ln w="571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Digression : Pass-by-reference in 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88656"/>
            <a:ext cx="8229600" cy="1482436"/>
          </a:xfrm>
          <a:ln w="6350" cmpd="sng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sqlite3 *</a:t>
            </a:r>
            <a:r>
              <a:rPr lang="en-US" dirty="0" err="1" smtClean="0"/>
              <a:t>myDB</a:t>
            </a:r>
            <a:r>
              <a:rPr lang="en-US" dirty="0" smtClean="0"/>
              <a:t> = NULL;</a:t>
            </a:r>
            <a:endParaRPr lang="en-US" dirty="0" smtClean="0">
              <a:solidFill>
                <a:srgbClr val="800000"/>
              </a:solidFill>
            </a:endParaRPr>
          </a:p>
          <a:p>
            <a:pPr>
              <a:buNone/>
            </a:pPr>
            <a:r>
              <a:rPr lang="en-US" dirty="0" err="1" smtClean="0">
                <a:solidFill>
                  <a:srgbClr val="800000"/>
                </a:solidFill>
              </a:rPr>
              <a:t>int</a:t>
            </a:r>
            <a:r>
              <a:rPr lang="en-US" dirty="0" smtClean="0">
                <a:solidFill>
                  <a:srgbClr val="800000"/>
                </a:solidFill>
              </a:rPr>
              <a:t> stat = </a:t>
            </a:r>
            <a:r>
              <a:rPr lang="en-US" dirty="0" smtClean="0"/>
              <a:t>sqlite3_open(@”myFile.db”, </a:t>
            </a:r>
            <a:r>
              <a:rPr lang="en-US" dirty="0" smtClean="0">
                <a:solidFill>
                  <a:srgbClr val="FF0000"/>
                </a:solidFill>
              </a:rPr>
              <a:t>&amp;</a:t>
            </a:r>
            <a:r>
              <a:rPr lang="en-US" dirty="0" err="1" smtClean="0">
                <a:solidFill>
                  <a:srgbClr val="0000FF"/>
                </a:solidFill>
              </a:rPr>
              <a:t>myDB</a:t>
            </a:r>
            <a:r>
              <a:rPr lang="en-US" dirty="0" smtClean="0"/>
              <a:t>);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 344 Mobile App Development - Muller</a:t>
            </a: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521172" y="5091496"/>
            <a:ext cx="1824182" cy="635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/>
          <p:nvPr/>
        </p:nvGrpSpPr>
        <p:grpSpPr>
          <a:xfrm>
            <a:off x="475691" y="3844635"/>
            <a:ext cx="2468418" cy="2055091"/>
            <a:chOff x="1995055" y="3844636"/>
            <a:chExt cx="1824182" cy="1270000"/>
          </a:xfrm>
        </p:grpSpPr>
        <p:sp>
          <p:nvSpPr>
            <p:cNvPr id="7" name="Rectangle 6"/>
            <p:cNvSpPr/>
            <p:nvPr/>
          </p:nvSpPr>
          <p:spPr>
            <a:xfrm>
              <a:off x="1995055" y="3844636"/>
              <a:ext cx="1824182" cy="635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1995055" y="4479636"/>
              <a:ext cx="1824182" cy="635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1166099" y="3509820"/>
            <a:ext cx="13221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Stack Frame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045346" y="4733593"/>
            <a:ext cx="7368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myDB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3738154" y="5139875"/>
            <a:ext cx="8086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1000</a:t>
            </a:r>
            <a:endParaRPr lang="en-US" sz="2400" dirty="0">
              <a:solidFill>
                <a:srgbClr val="FF0000"/>
              </a:solidFill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>
            <a:off x="5479479" y="5370201"/>
            <a:ext cx="1782618" cy="1588"/>
          </a:xfrm>
          <a:prstGeom prst="line">
            <a:avLst/>
          </a:prstGeom>
          <a:ln w="57150" cap="flat" cmpd="sng" algn="ctr">
            <a:solidFill>
              <a:srgbClr val="000000"/>
            </a:solidFill>
            <a:prstDash val="solid"/>
            <a:round/>
            <a:headEnd type="oval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5400000">
            <a:off x="7020798" y="5577592"/>
            <a:ext cx="459509" cy="1588"/>
          </a:xfrm>
          <a:prstGeom prst="line">
            <a:avLst/>
          </a:prstGeom>
          <a:ln w="571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rot="10800000">
            <a:off x="7021174" y="5822001"/>
            <a:ext cx="460302" cy="3"/>
          </a:xfrm>
          <a:prstGeom prst="line">
            <a:avLst/>
          </a:prstGeom>
          <a:ln w="571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rot="10800000">
            <a:off x="7118717" y="5945885"/>
            <a:ext cx="286759" cy="3"/>
          </a:xfrm>
          <a:prstGeom prst="line">
            <a:avLst/>
          </a:prstGeom>
          <a:ln w="571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Cloud 26"/>
          <p:cNvSpPr/>
          <p:nvPr/>
        </p:nvSpPr>
        <p:spPr>
          <a:xfrm>
            <a:off x="4382632" y="4007050"/>
            <a:ext cx="2302164" cy="648111"/>
          </a:xfrm>
          <a:prstGeom prst="cloud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“</a:t>
            </a:r>
            <a:r>
              <a:rPr lang="en-US" sz="2000" dirty="0" err="1" smtClean="0"/>
              <a:t>myFIle.db</a:t>
            </a:r>
            <a:r>
              <a:rPr lang="en-US" sz="2000" dirty="0" smtClean="0"/>
              <a:t>”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Digression : Pass-by-reference in 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88656"/>
            <a:ext cx="8229600" cy="1482436"/>
          </a:xfrm>
          <a:ln w="6350" cmpd="sng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sqlite3 *</a:t>
            </a:r>
            <a:r>
              <a:rPr lang="en-US" dirty="0" err="1" smtClean="0"/>
              <a:t>myDB</a:t>
            </a:r>
            <a:r>
              <a:rPr lang="en-US" dirty="0" smtClean="0"/>
              <a:t> = NULL;</a:t>
            </a:r>
            <a:endParaRPr lang="en-US" dirty="0" smtClean="0">
              <a:solidFill>
                <a:srgbClr val="800000"/>
              </a:solidFill>
            </a:endParaRPr>
          </a:p>
          <a:p>
            <a:pPr>
              <a:buNone/>
            </a:pPr>
            <a:r>
              <a:rPr lang="en-US" dirty="0" err="1" smtClean="0">
                <a:solidFill>
                  <a:srgbClr val="800000"/>
                </a:solidFill>
              </a:rPr>
              <a:t>int</a:t>
            </a:r>
            <a:r>
              <a:rPr lang="en-US" dirty="0" smtClean="0">
                <a:solidFill>
                  <a:srgbClr val="800000"/>
                </a:solidFill>
              </a:rPr>
              <a:t> stat = </a:t>
            </a:r>
            <a:r>
              <a:rPr lang="en-US" dirty="0" smtClean="0"/>
              <a:t>sqlite3_open(@”myFile.db”, </a:t>
            </a:r>
            <a:r>
              <a:rPr lang="en-US" dirty="0" smtClean="0">
                <a:solidFill>
                  <a:srgbClr val="FF0000"/>
                </a:solidFill>
              </a:rPr>
              <a:t>&amp;</a:t>
            </a:r>
            <a:r>
              <a:rPr lang="en-US" dirty="0" err="1" smtClean="0">
                <a:solidFill>
                  <a:srgbClr val="0000FF"/>
                </a:solidFill>
              </a:rPr>
              <a:t>myDB</a:t>
            </a:r>
            <a:r>
              <a:rPr lang="en-US" dirty="0" smtClean="0"/>
              <a:t>);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 344 Mobile App Development - Muller</a:t>
            </a: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521172" y="5091496"/>
            <a:ext cx="1824182" cy="635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/>
          <p:nvPr/>
        </p:nvGrpSpPr>
        <p:grpSpPr>
          <a:xfrm>
            <a:off x="475691" y="3844635"/>
            <a:ext cx="2468418" cy="2055091"/>
            <a:chOff x="1995055" y="3844636"/>
            <a:chExt cx="1824182" cy="1270000"/>
          </a:xfrm>
        </p:grpSpPr>
        <p:sp>
          <p:nvSpPr>
            <p:cNvPr id="7" name="Rectangle 6"/>
            <p:cNvSpPr/>
            <p:nvPr/>
          </p:nvSpPr>
          <p:spPr>
            <a:xfrm>
              <a:off x="1995055" y="3844636"/>
              <a:ext cx="1824182" cy="635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1995055" y="4479636"/>
              <a:ext cx="1824182" cy="635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1166099" y="3509820"/>
            <a:ext cx="13221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Stack Frame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045346" y="4733593"/>
            <a:ext cx="7368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myDB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3738154" y="5139875"/>
            <a:ext cx="8086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1000</a:t>
            </a:r>
            <a:endParaRPr lang="en-US" sz="2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>
            <a:off x="5479479" y="5370201"/>
            <a:ext cx="1782618" cy="1588"/>
          </a:xfrm>
          <a:prstGeom prst="line">
            <a:avLst/>
          </a:prstGeom>
          <a:ln w="57150" cap="flat" cmpd="sng" algn="ctr">
            <a:solidFill>
              <a:srgbClr val="000000"/>
            </a:solidFill>
            <a:prstDash val="solid"/>
            <a:round/>
            <a:headEnd type="oval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5400000">
            <a:off x="7020798" y="5577592"/>
            <a:ext cx="459509" cy="1588"/>
          </a:xfrm>
          <a:prstGeom prst="line">
            <a:avLst/>
          </a:prstGeom>
          <a:ln w="571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rot="10800000">
            <a:off x="7021174" y="5822001"/>
            <a:ext cx="460302" cy="3"/>
          </a:xfrm>
          <a:prstGeom prst="line">
            <a:avLst/>
          </a:prstGeom>
          <a:ln w="571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rot="10800000">
            <a:off x="7118717" y="5945885"/>
            <a:ext cx="286759" cy="3"/>
          </a:xfrm>
          <a:prstGeom prst="line">
            <a:avLst/>
          </a:prstGeom>
          <a:ln w="571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1738728" y="4329518"/>
            <a:ext cx="2613908" cy="1588"/>
          </a:xfrm>
          <a:prstGeom prst="line">
            <a:avLst/>
          </a:prstGeom>
          <a:ln w="57150" cap="flat" cmpd="sng" algn="ctr">
            <a:solidFill>
              <a:srgbClr val="000000"/>
            </a:solidFill>
            <a:prstDash val="solid"/>
            <a:round/>
            <a:headEnd type="oval" w="med" len="med"/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Cloud 26"/>
          <p:cNvSpPr/>
          <p:nvPr/>
        </p:nvSpPr>
        <p:spPr>
          <a:xfrm>
            <a:off x="4382632" y="4007050"/>
            <a:ext cx="2302164" cy="648111"/>
          </a:xfrm>
          <a:prstGeom prst="cloud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“</a:t>
            </a:r>
            <a:r>
              <a:rPr lang="en-US" sz="2000" dirty="0" err="1" smtClean="0"/>
              <a:t>myFIle.db</a:t>
            </a:r>
            <a:r>
              <a:rPr lang="en-US" sz="2000" dirty="0" smtClean="0"/>
              <a:t>”</a:t>
            </a:r>
            <a:endParaRPr lang="en-US" sz="2000" dirty="0"/>
          </a:p>
        </p:txBody>
      </p:sp>
      <p:sp>
        <p:nvSpPr>
          <p:cNvPr id="24" name="TextBox 23"/>
          <p:cNvSpPr txBox="1"/>
          <p:nvPr/>
        </p:nvSpPr>
        <p:spPr>
          <a:xfrm>
            <a:off x="1334410" y="5117798"/>
            <a:ext cx="8086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1000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Digression : Pass-by-reference in 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88656"/>
            <a:ext cx="8229600" cy="1482436"/>
          </a:xfrm>
          <a:ln w="6350" cmpd="sng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sqlite3 *</a:t>
            </a:r>
            <a:r>
              <a:rPr lang="en-US" dirty="0" err="1" smtClean="0"/>
              <a:t>myDB</a:t>
            </a:r>
            <a:r>
              <a:rPr lang="en-US" dirty="0" smtClean="0"/>
              <a:t> = NULL;</a:t>
            </a:r>
            <a:endParaRPr lang="en-US" dirty="0" smtClean="0">
              <a:solidFill>
                <a:srgbClr val="800000"/>
              </a:solidFill>
            </a:endParaRPr>
          </a:p>
          <a:p>
            <a:pPr>
              <a:buNone/>
            </a:pPr>
            <a:r>
              <a:rPr lang="en-US" dirty="0" err="1" smtClean="0">
                <a:solidFill>
                  <a:srgbClr val="800000"/>
                </a:solidFill>
              </a:rPr>
              <a:t>int</a:t>
            </a:r>
            <a:r>
              <a:rPr lang="en-US" dirty="0" smtClean="0">
                <a:solidFill>
                  <a:srgbClr val="800000"/>
                </a:solidFill>
              </a:rPr>
              <a:t> stat = </a:t>
            </a:r>
            <a:r>
              <a:rPr lang="en-US" dirty="0" smtClean="0"/>
              <a:t>sqlite3_open(@”myFile.db”, </a:t>
            </a:r>
            <a:r>
              <a:rPr lang="en-US" dirty="0" smtClean="0">
                <a:solidFill>
                  <a:srgbClr val="FF0000"/>
                </a:solidFill>
              </a:rPr>
              <a:t>&amp;</a:t>
            </a:r>
            <a:r>
              <a:rPr lang="en-US" dirty="0" err="1" smtClean="0">
                <a:solidFill>
                  <a:srgbClr val="0000FF"/>
                </a:solidFill>
              </a:rPr>
              <a:t>myDB</a:t>
            </a:r>
            <a:r>
              <a:rPr lang="en-US" dirty="0" smtClean="0"/>
              <a:t>);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 344 Mobile App Development - Muller</a:t>
            </a: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521172" y="5091496"/>
            <a:ext cx="1824182" cy="635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/>
          <p:nvPr/>
        </p:nvGrpSpPr>
        <p:grpSpPr>
          <a:xfrm>
            <a:off x="475691" y="3844635"/>
            <a:ext cx="2468418" cy="2055091"/>
            <a:chOff x="1995055" y="3844636"/>
            <a:chExt cx="1824182" cy="1270000"/>
          </a:xfrm>
        </p:grpSpPr>
        <p:sp>
          <p:nvSpPr>
            <p:cNvPr id="7" name="Rectangle 6"/>
            <p:cNvSpPr/>
            <p:nvPr/>
          </p:nvSpPr>
          <p:spPr>
            <a:xfrm>
              <a:off x="1995055" y="3844636"/>
              <a:ext cx="1824182" cy="635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1995055" y="4479636"/>
              <a:ext cx="1824182" cy="635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1166099" y="3509820"/>
            <a:ext cx="13221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Stack Frame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045346" y="4733593"/>
            <a:ext cx="7368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myDB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3738154" y="5139875"/>
            <a:ext cx="8086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1000</a:t>
            </a:r>
            <a:endParaRPr lang="en-US" sz="2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>
            <a:off x="5479479" y="5370201"/>
            <a:ext cx="1782618" cy="1588"/>
          </a:xfrm>
          <a:prstGeom prst="line">
            <a:avLst/>
          </a:prstGeom>
          <a:ln w="57150" cap="flat" cmpd="sng" algn="ctr">
            <a:solidFill>
              <a:srgbClr val="000000"/>
            </a:solidFill>
            <a:prstDash val="solid"/>
            <a:round/>
            <a:headEnd type="oval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5400000">
            <a:off x="7020798" y="5577592"/>
            <a:ext cx="459509" cy="1588"/>
          </a:xfrm>
          <a:prstGeom prst="line">
            <a:avLst/>
          </a:prstGeom>
          <a:ln w="571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rot="10800000">
            <a:off x="7021174" y="5822001"/>
            <a:ext cx="460302" cy="3"/>
          </a:xfrm>
          <a:prstGeom prst="line">
            <a:avLst/>
          </a:prstGeom>
          <a:ln w="571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rot="10800000">
            <a:off x="7118717" y="5945885"/>
            <a:ext cx="286759" cy="3"/>
          </a:xfrm>
          <a:prstGeom prst="line">
            <a:avLst/>
          </a:prstGeom>
          <a:ln w="571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1738728" y="4329518"/>
            <a:ext cx="2613908" cy="1588"/>
          </a:xfrm>
          <a:prstGeom prst="line">
            <a:avLst/>
          </a:prstGeom>
          <a:ln w="57150" cap="flat" cmpd="sng" algn="ctr">
            <a:solidFill>
              <a:srgbClr val="000000"/>
            </a:solidFill>
            <a:prstDash val="solid"/>
            <a:round/>
            <a:headEnd type="oval" w="med" len="med"/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Cloud 26"/>
          <p:cNvSpPr/>
          <p:nvPr/>
        </p:nvSpPr>
        <p:spPr>
          <a:xfrm>
            <a:off x="4382632" y="4007050"/>
            <a:ext cx="2302164" cy="648111"/>
          </a:xfrm>
          <a:prstGeom prst="cloud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“</a:t>
            </a:r>
            <a:r>
              <a:rPr lang="en-US" sz="2000" dirty="0" err="1" smtClean="0"/>
              <a:t>myFIle.db</a:t>
            </a:r>
            <a:r>
              <a:rPr lang="en-US" sz="2000" dirty="0" smtClean="0"/>
              <a:t>”</a:t>
            </a:r>
            <a:endParaRPr lang="en-US" sz="2000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736157" y="5384854"/>
            <a:ext cx="2616479" cy="1588"/>
          </a:xfrm>
          <a:prstGeom prst="line">
            <a:avLst/>
          </a:prstGeom>
          <a:ln w="57150" cap="flat" cmpd="sng" algn="ctr">
            <a:solidFill>
              <a:srgbClr val="000000"/>
            </a:solidFill>
            <a:prstDash val="solid"/>
            <a:round/>
            <a:headEnd type="oval" w="med" len="med"/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Digression : Pass-by-reference in 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88656"/>
            <a:ext cx="8229600" cy="1482436"/>
          </a:xfrm>
          <a:ln w="6350" cmpd="sng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sqlite3 *</a:t>
            </a:r>
            <a:r>
              <a:rPr lang="en-US" dirty="0" err="1" smtClean="0"/>
              <a:t>myDB</a:t>
            </a:r>
            <a:r>
              <a:rPr lang="en-US" dirty="0" smtClean="0"/>
              <a:t> = NULL;</a:t>
            </a:r>
            <a:endParaRPr lang="en-US" dirty="0" smtClean="0">
              <a:solidFill>
                <a:srgbClr val="800000"/>
              </a:solidFill>
            </a:endParaRPr>
          </a:p>
          <a:p>
            <a:pPr>
              <a:buNone/>
            </a:pPr>
            <a:r>
              <a:rPr lang="en-US" dirty="0" err="1" smtClean="0">
                <a:solidFill>
                  <a:srgbClr val="800000"/>
                </a:solidFill>
              </a:rPr>
              <a:t>int</a:t>
            </a:r>
            <a:r>
              <a:rPr lang="en-US" dirty="0" smtClean="0">
                <a:solidFill>
                  <a:srgbClr val="800000"/>
                </a:solidFill>
              </a:rPr>
              <a:t> stat = </a:t>
            </a:r>
            <a:r>
              <a:rPr lang="en-US" dirty="0" smtClean="0"/>
              <a:t>sqlite3_open(@”myFile.db”, </a:t>
            </a:r>
            <a:r>
              <a:rPr lang="en-US" dirty="0" smtClean="0">
                <a:solidFill>
                  <a:srgbClr val="FF0000"/>
                </a:solidFill>
              </a:rPr>
              <a:t>&amp;</a:t>
            </a:r>
            <a:r>
              <a:rPr lang="en-US" dirty="0" err="1" smtClean="0">
                <a:solidFill>
                  <a:srgbClr val="0000FF"/>
                </a:solidFill>
              </a:rPr>
              <a:t>myDB</a:t>
            </a:r>
            <a:r>
              <a:rPr lang="en-US" dirty="0" smtClean="0"/>
              <a:t>);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 344 Mobile App Development - Muller</a:t>
            </a: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521172" y="5091496"/>
            <a:ext cx="1824182" cy="635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/>
          <p:nvPr/>
        </p:nvGrpSpPr>
        <p:grpSpPr>
          <a:xfrm>
            <a:off x="475691" y="3844635"/>
            <a:ext cx="2468418" cy="2055091"/>
            <a:chOff x="1995055" y="3844636"/>
            <a:chExt cx="1824182" cy="1270000"/>
          </a:xfrm>
        </p:grpSpPr>
        <p:sp>
          <p:nvSpPr>
            <p:cNvPr id="7" name="Rectangle 6"/>
            <p:cNvSpPr/>
            <p:nvPr/>
          </p:nvSpPr>
          <p:spPr>
            <a:xfrm>
              <a:off x="1995055" y="3844636"/>
              <a:ext cx="1824182" cy="635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1995055" y="4479636"/>
              <a:ext cx="1824182" cy="635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1166099" y="3509820"/>
            <a:ext cx="13221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Stack Frame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045346" y="4733593"/>
            <a:ext cx="7368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myDB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3738154" y="5139875"/>
            <a:ext cx="8086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1000</a:t>
            </a:r>
            <a:endParaRPr lang="en-US" sz="2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>
            <a:off x="5479479" y="5370201"/>
            <a:ext cx="1378521" cy="1588"/>
          </a:xfrm>
          <a:prstGeom prst="line">
            <a:avLst/>
          </a:prstGeom>
          <a:ln w="57150" cap="flat" cmpd="sng" algn="ctr">
            <a:solidFill>
              <a:srgbClr val="000000"/>
            </a:solidFill>
            <a:prstDash val="solid"/>
            <a:round/>
            <a:headEnd type="oval" w="med" len="med"/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1738728" y="4329518"/>
            <a:ext cx="2613908" cy="1588"/>
          </a:xfrm>
          <a:prstGeom prst="line">
            <a:avLst/>
          </a:prstGeom>
          <a:ln w="57150" cap="flat" cmpd="sng" algn="ctr">
            <a:solidFill>
              <a:srgbClr val="000000"/>
            </a:solidFill>
            <a:prstDash val="solid"/>
            <a:round/>
            <a:headEnd type="oval" w="med" len="med"/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Cloud 26"/>
          <p:cNvSpPr/>
          <p:nvPr/>
        </p:nvSpPr>
        <p:spPr>
          <a:xfrm>
            <a:off x="4382632" y="4007050"/>
            <a:ext cx="2302164" cy="648111"/>
          </a:xfrm>
          <a:prstGeom prst="cloud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“</a:t>
            </a:r>
            <a:r>
              <a:rPr lang="en-US" sz="2000" dirty="0" err="1" smtClean="0"/>
              <a:t>myFIle.db</a:t>
            </a:r>
            <a:r>
              <a:rPr lang="en-US" sz="2000" dirty="0" smtClean="0"/>
              <a:t>”</a:t>
            </a:r>
            <a:endParaRPr lang="en-US" sz="2000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736157" y="5384854"/>
            <a:ext cx="2616479" cy="1588"/>
          </a:xfrm>
          <a:prstGeom prst="line">
            <a:avLst/>
          </a:prstGeom>
          <a:ln w="57150" cap="flat" cmpd="sng" algn="ctr">
            <a:solidFill>
              <a:srgbClr val="000000"/>
            </a:solidFill>
            <a:prstDash val="solid"/>
            <a:round/>
            <a:headEnd type="oval" w="med" len="med"/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Cloud 22"/>
          <p:cNvSpPr/>
          <p:nvPr/>
        </p:nvSpPr>
        <p:spPr>
          <a:xfrm>
            <a:off x="6864915" y="4617395"/>
            <a:ext cx="1851895" cy="1524784"/>
          </a:xfrm>
          <a:prstGeom prst="cloud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An Actual</a:t>
            </a:r>
          </a:p>
          <a:p>
            <a:pPr algn="ctr"/>
            <a:r>
              <a:rPr lang="en-US" sz="2000" dirty="0" smtClean="0"/>
              <a:t>DB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Digression : Pass-by-reference in 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88656"/>
            <a:ext cx="8229600" cy="1482436"/>
          </a:xfrm>
          <a:ln w="6350" cmpd="sng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sqlite3 *</a:t>
            </a:r>
            <a:r>
              <a:rPr lang="en-US" dirty="0" err="1" smtClean="0"/>
              <a:t>myDB</a:t>
            </a:r>
            <a:r>
              <a:rPr lang="en-US" dirty="0" smtClean="0"/>
              <a:t> = NULL;</a:t>
            </a:r>
            <a:endParaRPr lang="en-US" dirty="0" smtClean="0">
              <a:solidFill>
                <a:srgbClr val="800000"/>
              </a:solidFill>
            </a:endParaRPr>
          </a:p>
          <a:p>
            <a:pPr>
              <a:buNone/>
            </a:pPr>
            <a:r>
              <a:rPr lang="en-US" dirty="0" err="1" smtClean="0">
                <a:solidFill>
                  <a:srgbClr val="800000"/>
                </a:solidFill>
              </a:rPr>
              <a:t>int</a:t>
            </a:r>
            <a:r>
              <a:rPr lang="en-US" dirty="0" smtClean="0">
                <a:solidFill>
                  <a:srgbClr val="800000"/>
                </a:solidFill>
              </a:rPr>
              <a:t> stat = </a:t>
            </a:r>
            <a:r>
              <a:rPr lang="en-US" dirty="0" smtClean="0"/>
              <a:t>sqlite3_open(@”myFile.db”, </a:t>
            </a:r>
            <a:r>
              <a:rPr lang="en-US" dirty="0" smtClean="0">
                <a:solidFill>
                  <a:srgbClr val="FF0000"/>
                </a:solidFill>
              </a:rPr>
              <a:t>&amp;</a:t>
            </a:r>
            <a:r>
              <a:rPr lang="en-US" dirty="0" err="1" smtClean="0">
                <a:solidFill>
                  <a:srgbClr val="0000FF"/>
                </a:solidFill>
              </a:rPr>
              <a:t>myDB</a:t>
            </a:r>
            <a:r>
              <a:rPr lang="en-US" dirty="0" smtClean="0"/>
              <a:t>);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 344 Mobile App Development - Muller</a:t>
            </a: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521172" y="5091496"/>
            <a:ext cx="1824182" cy="635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045346" y="4733593"/>
            <a:ext cx="7368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myDB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3738154" y="5139875"/>
            <a:ext cx="8086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1000</a:t>
            </a:r>
            <a:endParaRPr lang="en-US" sz="2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>
            <a:off x="5479479" y="5370201"/>
            <a:ext cx="1378521" cy="1588"/>
          </a:xfrm>
          <a:prstGeom prst="line">
            <a:avLst/>
          </a:prstGeom>
          <a:ln w="57150" cap="flat" cmpd="sng" algn="ctr">
            <a:solidFill>
              <a:srgbClr val="000000"/>
            </a:solidFill>
            <a:prstDash val="solid"/>
            <a:round/>
            <a:headEnd type="oval" w="med" len="med"/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Cloud 22"/>
          <p:cNvSpPr/>
          <p:nvPr/>
        </p:nvSpPr>
        <p:spPr>
          <a:xfrm>
            <a:off x="6864915" y="4617395"/>
            <a:ext cx="1851895" cy="1524784"/>
          </a:xfrm>
          <a:prstGeom prst="cloud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An Actual</a:t>
            </a:r>
          </a:p>
          <a:p>
            <a:pPr algn="ctr"/>
            <a:r>
              <a:rPr lang="en-US" sz="2000" dirty="0" smtClean="0"/>
              <a:t>DB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SQLite3 API for C : exec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6350" cmpd="sng"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err="1" smtClean="0"/>
              <a:t>int</a:t>
            </a:r>
            <a:r>
              <a:rPr lang="en-US" dirty="0" smtClean="0"/>
              <a:t> sqlite3_exec(</a:t>
            </a:r>
          </a:p>
          <a:p>
            <a:pPr>
              <a:buNone/>
            </a:pPr>
            <a:r>
              <a:rPr lang="en-US" dirty="0" smtClean="0"/>
              <a:t>              </a:t>
            </a:r>
            <a:r>
              <a:rPr lang="en-US" dirty="0" smtClean="0">
                <a:solidFill>
                  <a:srgbClr val="800000"/>
                </a:solidFill>
              </a:rPr>
              <a:t>sqlite3 *</a:t>
            </a:r>
            <a:r>
              <a:rPr lang="en-US" dirty="0" smtClean="0"/>
              <a:t>,               /* An open db */  </a:t>
            </a:r>
          </a:p>
          <a:p>
            <a:pPr>
              <a:buNone/>
            </a:pPr>
            <a:r>
              <a:rPr lang="en-US" dirty="0" smtClean="0"/>
              <a:t>              </a:t>
            </a:r>
            <a:r>
              <a:rPr lang="en-US" dirty="0" smtClean="0">
                <a:solidFill>
                  <a:srgbClr val="800000"/>
                </a:solidFill>
              </a:rPr>
              <a:t>const char *</a:t>
            </a:r>
            <a:r>
              <a:rPr lang="en-US" dirty="0" err="1" smtClean="0"/>
              <a:t>sql</a:t>
            </a:r>
            <a:r>
              <a:rPr lang="en-US" dirty="0" smtClean="0"/>
              <a:t>,  /* SQL </a:t>
            </a:r>
            <a:r>
              <a:rPr lang="en-US" dirty="0" err="1" smtClean="0"/>
              <a:t>cmd</a:t>
            </a:r>
            <a:r>
              <a:rPr lang="en-US" dirty="0" smtClean="0"/>
              <a:t> */</a:t>
            </a:r>
          </a:p>
          <a:p>
            <a:pPr>
              <a:buNone/>
            </a:pPr>
            <a:r>
              <a:rPr lang="en-US" dirty="0" smtClean="0"/>
              <a:t>              </a:t>
            </a:r>
            <a:r>
              <a:rPr lang="en-US" dirty="0" err="1" smtClean="0">
                <a:solidFill>
                  <a:srgbClr val="800000"/>
                </a:solidFill>
              </a:rPr>
              <a:t>int</a:t>
            </a:r>
            <a:r>
              <a:rPr lang="en-US" dirty="0" smtClean="0">
                <a:solidFill>
                  <a:srgbClr val="800000"/>
                </a:solidFill>
              </a:rPr>
              <a:t> (*</a:t>
            </a:r>
            <a:r>
              <a:rPr lang="en-US" dirty="0" err="1" smtClean="0">
                <a:solidFill>
                  <a:srgbClr val="800000"/>
                </a:solidFill>
              </a:rPr>
              <a:t>callback)(void</a:t>
            </a:r>
            <a:r>
              <a:rPr lang="en-US" dirty="0" smtClean="0">
                <a:solidFill>
                  <a:srgbClr val="800000"/>
                </a:solidFill>
              </a:rPr>
              <a:t>*, </a:t>
            </a:r>
            <a:r>
              <a:rPr lang="en-US" dirty="0" err="1" smtClean="0">
                <a:solidFill>
                  <a:srgbClr val="800000"/>
                </a:solidFill>
              </a:rPr>
              <a:t>int</a:t>
            </a:r>
            <a:r>
              <a:rPr lang="en-US" dirty="0" smtClean="0">
                <a:solidFill>
                  <a:srgbClr val="800000"/>
                </a:solidFill>
              </a:rPr>
              <a:t>, char**,char**)</a:t>
            </a:r>
            <a:r>
              <a:rPr lang="en-US" dirty="0" smtClean="0"/>
              <a:t>,</a:t>
            </a:r>
          </a:p>
          <a:p>
            <a:pPr>
              <a:buNone/>
            </a:pPr>
            <a:r>
              <a:rPr lang="en-US" dirty="0" smtClean="0"/>
              <a:t>                                            /* Callback function */</a:t>
            </a:r>
          </a:p>
          <a:p>
            <a:pPr>
              <a:buNone/>
            </a:pPr>
            <a:r>
              <a:rPr lang="en-US" dirty="0" smtClean="0"/>
              <a:t>              </a:t>
            </a:r>
            <a:r>
              <a:rPr lang="en-US" dirty="0" smtClean="0">
                <a:solidFill>
                  <a:srgbClr val="800000"/>
                </a:solidFill>
              </a:rPr>
              <a:t>void *</a:t>
            </a:r>
            <a:r>
              <a:rPr lang="en-US" dirty="0" smtClean="0"/>
              <a:t>,                  /* 1st </a:t>
            </a:r>
            <a:r>
              <a:rPr lang="en-US" dirty="0" err="1" smtClean="0"/>
              <a:t>arg</a:t>
            </a:r>
            <a:r>
              <a:rPr lang="en-US" dirty="0" smtClean="0"/>
              <a:t> to callback */</a:t>
            </a:r>
          </a:p>
          <a:p>
            <a:pPr>
              <a:buNone/>
            </a:pPr>
            <a:r>
              <a:rPr lang="en-US" dirty="0" smtClean="0"/>
              <a:t>              </a:t>
            </a:r>
            <a:r>
              <a:rPr lang="en-US" dirty="0" smtClean="0">
                <a:solidFill>
                  <a:srgbClr val="800000"/>
                </a:solidFill>
              </a:rPr>
              <a:t>char **</a:t>
            </a:r>
            <a:r>
              <a:rPr lang="en-US" dirty="0" err="1" smtClean="0"/>
              <a:t>errmsg</a:t>
            </a:r>
            <a:r>
              <a:rPr lang="en-US" dirty="0" smtClean="0"/>
              <a:t>    /* Error </a:t>
            </a:r>
            <a:r>
              <a:rPr lang="en-US" dirty="0" err="1" smtClean="0"/>
              <a:t>msg</a:t>
            </a:r>
            <a:r>
              <a:rPr lang="en-US" dirty="0" smtClean="0"/>
              <a:t> */</a:t>
            </a:r>
          </a:p>
          <a:p>
            <a:pPr>
              <a:buNone/>
            </a:pPr>
            <a:r>
              <a:rPr lang="en-US" dirty="0" smtClean="0"/>
              <a:t>              );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 344 Mobile App Development - Muller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exec callbacks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6618" cy="1978891"/>
          </a:xfrm>
          <a:ln w="6350" cmpd="sng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err="1" smtClean="0">
                <a:solidFill>
                  <a:schemeClr val="bg1">
                    <a:lumMod val="75000"/>
                  </a:schemeClr>
                </a:solidFill>
              </a:rPr>
              <a:t>int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 sqlite3_exec(sqlite3 *,const char *</a:t>
            </a:r>
            <a:r>
              <a:rPr lang="en-US" dirty="0" err="1" smtClean="0">
                <a:solidFill>
                  <a:schemeClr val="bg1">
                    <a:lumMod val="75000"/>
                  </a:schemeClr>
                </a:solidFill>
              </a:rPr>
              <a:t>sql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,</a:t>
            </a:r>
          </a:p>
          <a:p>
            <a:pPr>
              <a:buNone/>
            </a:pPr>
            <a:r>
              <a:rPr lang="en-US" dirty="0" smtClean="0"/>
              <a:t>              </a:t>
            </a:r>
            <a:r>
              <a:rPr lang="en-US" dirty="0" err="1" smtClean="0">
                <a:solidFill>
                  <a:srgbClr val="800000"/>
                </a:solidFill>
              </a:rPr>
              <a:t>int</a:t>
            </a:r>
            <a:r>
              <a:rPr lang="en-US" dirty="0" smtClean="0">
                <a:solidFill>
                  <a:srgbClr val="800000"/>
                </a:solidFill>
              </a:rPr>
              <a:t> (*</a:t>
            </a:r>
            <a:r>
              <a:rPr lang="en-US" dirty="0" err="1" smtClean="0">
                <a:solidFill>
                  <a:srgbClr val="800000"/>
                </a:solidFill>
              </a:rPr>
              <a:t>callback)(void</a:t>
            </a:r>
            <a:r>
              <a:rPr lang="en-US" dirty="0" smtClean="0">
                <a:solidFill>
                  <a:srgbClr val="800000"/>
                </a:solidFill>
              </a:rPr>
              <a:t> *, </a:t>
            </a:r>
            <a:r>
              <a:rPr lang="en-US" dirty="0" err="1" smtClean="0">
                <a:solidFill>
                  <a:srgbClr val="800000"/>
                </a:solidFill>
              </a:rPr>
              <a:t>int</a:t>
            </a:r>
            <a:r>
              <a:rPr lang="en-US" dirty="0" smtClean="0">
                <a:solidFill>
                  <a:srgbClr val="800000"/>
                </a:solidFill>
              </a:rPr>
              <a:t>, char**, char**)</a:t>
            </a:r>
            <a:r>
              <a:rPr lang="en-US" dirty="0" smtClean="0"/>
              <a:t>,</a:t>
            </a:r>
            <a:endParaRPr lang="en-US" dirty="0" smtClean="0">
              <a:solidFill>
                <a:srgbClr val="BFBFBF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rgbClr val="BFBFBF"/>
                </a:solidFill>
              </a:rPr>
              <a:t>              void *, char **</a:t>
            </a:r>
            <a:r>
              <a:rPr lang="en-US" dirty="0" err="1" smtClean="0">
                <a:solidFill>
                  <a:srgbClr val="BFBFBF"/>
                </a:solidFill>
              </a:rPr>
              <a:t>errmsg</a:t>
            </a:r>
            <a:r>
              <a:rPr lang="en-US" dirty="0" smtClean="0">
                <a:solidFill>
                  <a:srgbClr val="BFBFBF"/>
                </a:solidFill>
              </a:rPr>
              <a:t>);</a:t>
            </a:r>
            <a:endParaRPr lang="en-US" dirty="0">
              <a:solidFill>
                <a:srgbClr val="BFBFBF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 344 Mobile App Development - Muller</a:t>
            </a:r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11909" y="4075545"/>
            <a:ext cx="785072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The callback is a function that will be executed once </a:t>
            </a:r>
          </a:p>
          <a:p>
            <a:r>
              <a:rPr lang="en-US" sz="2800" dirty="0" smtClean="0"/>
              <a:t>For each row in the relation resulting from the query.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SQL Concepts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SQL == Structured Query Language;</a:t>
            </a:r>
          </a:p>
          <a:p>
            <a:endParaRPr lang="en-US" dirty="0" smtClean="0"/>
          </a:p>
          <a:p>
            <a:r>
              <a:rPr lang="en-US" dirty="0" smtClean="0"/>
              <a:t>Query a front-end connected to a database;</a:t>
            </a:r>
          </a:p>
          <a:p>
            <a:endParaRPr lang="en-US" dirty="0" smtClean="0"/>
          </a:p>
          <a:p>
            <a:r>
              <a:rPr lang="en-US" dirty="0" smtClean="0"/>
              <a:t>SQL – very widely used;</a:t>
            </a:r>
          </a:p>
          <a:p>
            <a:endParaRPr lang="en-US" dirty="0" smtClean="0"/>
          </a:p>
          <a:p>
            <a:r>
              <a:rPr lang="en-US" dirty="0" err="1" smtClean="0"/>
              <a:t>SQLite</a:t>
            </a:r>
            <a:r>
              <a:rPr lang="en-US" dirty="0" smtClean="0"/>
              <a:t> : A light-weight version of SQL; fast with a small footprint</a:t>
            </a:r>
          </a:p>
          <a:p>
            <a:endParaRPr lang="en-US" dirty="0" smtClean="0"/>
          </a:p>
          <a:p>
            <a:r>
              <a:rPr lang="en-US" dirty="0" smtClean="0"/>
              <a:t>SQL/</a:t>
            </a:r>
            <a:r>
              <a:rPr lang="en-US" dirty="0" err="1" smtClean="0"/>
              <a:t>SQLite</a:t>
            </a:r>
            <a:r>
              <a:rPr lang="en-US" dirty="0" smtClean="0"/>
              <a:t> APIs available for most major programming languages: C, Java, Python, Ruby, …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 344 Mobile App Development - Muller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13184"/>
            <a:ext cx="8229600" cy="1143000"/>
          </a:xfrm>
        </p:spPr>
        <p:txBody>
          <a:bodyPr/>
          <a:lstStyle/>
          <a:p>
            <a:r>
              <a:rPr lang="en-US" dirty="0" smtClean="0"/>
              <a:t>Demo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 344 Mobile App Development - Muller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Documentation &amp; Tutorials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See e.g.,</a:t>
            </a:r>
          </a:p>
          <a:p>
            <a:pPr>
              <a:buNone/>
            </a:pPr>
            <a:r>
              <a:rPr lang="en-US" dirty="0" smtClean="0"/>
              <a:t>http://</a:t>
            </a:r>
            <a:r>
              <a:rPr lang="en-US" dirty="0" err="1" smtClean="0"/>
              <a:t>souptonuts.sourceforge.net/readme_sqlite_tutorial.html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 344 Mobile App Development - Muller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An SQL Database is a Collection of Named Tables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 344 Mobile App Development - Muller</a:t>
            </a:r>
            <a:endParaRPr lang="en-US"/>
          </a:p>
        </p:txBody>
      </p:sp>
      <p:graphicFrame>
        <p:nvGraphicFramePr>
          <p:cNvPr id="7" name="Content Placeholder 5"/>
          <p:cNvGraphicFramePr>
            <a:graphicFrameLocks noGrp="1"/>
          </p:cNvGraphicFramePr>
          <p:nvPr>
            <p:ph idx="1"/>
          </p:nvPr>
        </p:nvGraphicFramePr>
        <p:xfrm>
          <a:off x="4987637" y="3186541"/>
          <a:ext cx="3151907" cy="23668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7792"/>
                <a:gridCol w="502823"/>
                <a:gridCol w="502823"/>
                <a:gridCol w="502823"/>
                <a:gridCol w="502823"/>
                <a:gridCol w="502823"/>
              </a:tblGrid>
              <a:tr h="39447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9447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9447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9447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9447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9447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Content Placeholder 5"/>
          <p:cNvGraphicFramePr>
            <a:graphicFrameLocks noGrp="1"/>
          </p:cNvGraphicFramePr>
          <p:nvPr>
            <p:ph idx="1"/>
          </p:nvPr>
        </p:nvGraphicFramePr>
        <p:xfrm>
          <a:off x="3186546" y="2238890"/>
          <a:ext cx="1990436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2982"/>
                <a:gridCol w="877454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Content Placeholder 5"/>
          <p:cNvGraphicFramePr>
            <a:graphicFrameLocks noGrp="1"/>
          </p:cNvGraphicFramePr>
          <p:nvPr>
            <p:ph idx="1"/>
          </p:nvPr>
        </p:nvGraphicFramePr>
        <p:xfrm>
          <a:off x="5754247" y="1934081"/>
          <a:ext cx="1990436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9216"/>
                <a:gridCol w="377805"/>
                <a:gridCol w="377805"/>
                <a:gridCol w="377805"/>
                <a:gridCol w="377805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1" name="Content Placeholder 5"/>
          <p:cNvGraphicFramePr>
            <a:graphicFrameLocks noGrp="1"/>
          </p:cNvGraphicFramePr>
          <p:nvPr>
            <p:ph idx="1"/>
          </p:nvPr>
        </p:nvGraphicFramePr>
        <p:xfrm>
          <a:off x="722747" y="3417441"/>
          <a:ext cx="3151907" cy="23668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7792"/>
                <a:gridCol w="208280"/>
                <a:gridCol w="797366"/>
                <a:gridCol w="502823"/>
                <a:gridCol w="502823"/>
                <a:gridCol w="502823"/>
              </a:tblGrid>
              <a:tr h="39447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9447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9447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9447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9447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9447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861287" y="2086490"/>
          <a:ext cx="1990436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9216"/>
                <a:gridCol w="377805"/>
                <a:gridCol w="377805"/>
                <a:gridCol w="377805"/>
                <a:gridCol w="377805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3993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An SQL Table has </a:t>
            </a:r>
            <a:br>
              <a:rPr lang="en-US" dirty="0" smtClean="0"/>
            </a:br>
            <a:r>
              <a:rPr lang="en-US" dirty="0" smtClean="0"/>
              <a:t>Columns (aka </a:t>
            </a:r>
            <a:r>
              <a:rPr lang="en-US" i="1" dirty="0" smtClean="0"/>
              <a:t>Fields</a:t>
            </a:r>
            <a:r>
              <a:rPr lang="en-US" dirty="0" smtClean="0"/>
              <a:t>) &amp; Rows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 344 Mobile App Development - Muller</a:t>
            </a:r>
            <a:endParaRPr lang="en-US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831240" y="2520133"/>
          <a:ext cx="7435273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8436"/>
                <a:gridCol w="1778000"/>
                <a:gridCol w="1408546"/>
                <a:gridCol w="1593273"/>
                <a:gridCol w="142701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Country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Continent</a:t>
                      </a:r>
                      <a:endParaRPr lang="en-US" dirty="0"/>
                    </a:p>
                  </a:txBody>
                  <a:tcP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Capital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Population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Area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Mexico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North</a:t>
                      </a:r>
                      <a:r>
                        <a:rPr lang="en-US" baseline="0" dirty="0" smtClean="0"/>
                        <a:t> America</a:t>
                      </a:r>
                      <a:endParaRPr lang="en-US" dirty="0"/>
                    </a:p>
                  </a:txBody>
                  <a:tcP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Mexico City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106,000,000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1,923,039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Ghana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Africa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Accra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23,000,000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238,540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Bolivia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South America</a:t>
                      </a:r>
                      <a:endParaRPr lang="en-US" dirty="0"/>
                    </a:p>
                  </a:txBody>
                  <a:tcP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La</a:t>
                      </a:r>
                      <a:r>
                        <a:rPr lang="en-US" baseline="0" dirty="0" smtClean="0"/>
                        <a:t> Paz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9,000,000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1,083,000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Italy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Europe</a:t>
                      </a:r>
                      <a:endParaRPr lang="en-US" dirty="0"/>
                    </a:p>
                  </a:txBody>
                  <a:tcP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Rome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60,000,000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301,230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France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Europe</a:t>
                      </a:r>
                      <a:endParaRPr lang="en-US" dirty="0"/>
                    </a:p>
                  </a:txBody>
                  <a:tcP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Paris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62,000,000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545,630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796653" y="2112818"/>
            <a:ext cx="10857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Countries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3993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Each column has a given </a:t>
            </a:r>
            <a:br>
              <a:rPr lang="en-US" dirty="0" smtClean="0"/>
            </a:br>
            <a:r>
              <a:rPr lang="en-US" dirty="0" smtClean="0">
                <a:solidFill>
                  <a:srgbClr val="0000FF"/>
                </a:solidFill>
              </a:rPr>
              <a:t>Name</a:t>
            </a:r>
            <a:r>
              <a:rPr lang="en-US" dirty="0" smtClean="0"/>
              <a:t> and </a:t>
            </a:r>
            <a:r>
              <a:rPr lang="en-US" dirty="0" err="1" smtClean="0">
                <a:solidFill>
                  <a:srgbClr val="800000"/>
                </a:solidFill>
              </a:rPr>
              <a:t>Datatype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 344 Mobile App Development - Muller</a:t>
            </a:r>
            <a:endParaRPr lang="en-US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831240" y="2520133"/>
          <a:ext cx="7435273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8436"/>
                <a:gridCol w="1778000"/>
                <a:gridCol w="1408546"/>
                <a:gridCol w="1593273"/>
                <a:gridCol w="142701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Country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Continent</a:t>
                      </a:r>
                      <a:endParaRPr lang="en-US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Capital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Population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Area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Mexico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North</a:t>
                      </a:r>
                      <a:r>
                        <a:rPr lang="en-US" baseline="0" dirty="0" smtClean="0"/>
                        <a:t> America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Mexico City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106,000,000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1,923,039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Ghana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Africa</a:t>
                      </a:r>
                      <a:endParaRPr lang="en-US" dirty="0"/>
                    </a:p>
                  </a:txBody>
                  <a:tcPr>
                    <a:solidFill>
                      <a:srgbClr val="DBEEF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Accra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23,000,000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238,540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Bolivia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South America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La</a:t>
                      </a:r>
                      <a:r>
                        <a:rPr lang="en-US" baseline="0" dirty="0" smtClean="0"/>
                        <a:t> Paz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9,000,000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1,083,000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Italy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Europe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Rome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60,000,000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301,230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France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Europe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Paris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62,000,000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545,630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796653" y="2112818"/>
            <a:ext cx="10857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Countries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835748" y="5334010"/>
            <a:ext cx="23470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Continent</a:t>
            </a:r>
            <a:r>
              <a:rPr lang="en-US" sz="2400" dirty="0" smtClean="0"/>
              <a:t> : </a:t>
            </a:r>
            <a:r>
              <a:rPr lang="en-US" sz="2400" dirty="0" smtClean="0">
                <a:solidFill>
                  <a:srgbClr val="800000"/>
                </a:solidFill>
              </a:rPr>
              <a:t>string</a:t>
            </a:r>
            <a:endParaRPr lang="en-US" sz="2400" dirty="0">
              <a:solidFill>
                <a:srgbClr val="80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198855" y="5255577"/>
            <a:ext cx="20908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Population </a:t>
            </a:r>
            <a:r>
              <a:rPr lang="en-US" sz="2400" dirty="0" smtClean="0"/>
              <a:t>: </a:t>
            </a:r>
            <a:r>
              <a:rPr lang="en-US" sz="2400" dirty="0" err="1" smtClean="0">
                <a:solidFill>
                  <a:srgbClr val="800000"/>
                </a:solidFill>
              </a:rPr>
              <a:t>int</a:t>
            </a:r>
            <a:endParaRPr lang="en-US" sz="2400" dirty="0">
              <a:solidFill>
                <a:srgbClr val="800000"/>
              </a:solidFill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 rot="5400000" flipH="1" flipV="1">
            <a:off x="2672773" y="5085778"/>
            <a:ext cx="588818" cy="1588"/>
          </a:xfrm>
          <a:prstGeom prst="straightConnector1">
            <a:avLst/>
          </a:prstGeom>
          <a:ln w="76200" cap="flat" cmpd="sng" algn="ctr">
            <a:solidFill>
              <a:srgbClr val="800000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5400000" flipH="1" flipV="1">
            <a:off x="5871658" y="5038788"/>
            <a:ext cx="588818" cy="1588"/>
          </a:xfrm>
          <a:prstGeom prst="straightConnector1">
            <a:avLst/>
          </a:prstGeom>
          <a:ln w="76200" cap="flat" cmpd="sng" algn="ctr">
            <a:solidFill>
              <a:srgbClr val="800000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SQL Queries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client (human or software) can issue queries that can:</a:t>
            </a:r>
          </a:p>
          <a:p>
            <a:endParaRPr lang="en-US" sz="1200" dirty="0" smtClean="0"/>
          </a:p>
          <a:p>
            <a:pPr lvl="1"/>
            <a:r>
              <a:rPr lang="en-US" dirty="0" smtClean="0"/>
              <a:t>retrieve information from the database;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create new tables;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can modify one or more of the tables in the database.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 344 Mobile App Development - Muller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 344 Mobile App Development - Muller</a:t>
            </a:r>
            <a:endParaRPr lang="en-US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796653" y="580619"/>
          <a:ext cx="7435273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8436"/>
                <a:gridCol w="1778000"/>
                <a:gridCol w="1408546"/>
                <a:gridCol w="1593273"/>
                <a:gridCol w="142701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Country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Continent</a:t>
                      </a:r>
                      <a:endParaRPr lang="en-US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Capital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Population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Area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Mexico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North</a:t>
                      </a:r>
                      <a:r>
                        <a:rPr lang="en-US" baseline="0" dirty="0" smtClean="0"/>
                        <a:t> America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Mexico City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106,000,000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1,923,039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Ghana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Africa</a:t>
                      </a:r>
                      <a:endParaRPr lang="en-US" dirty="0"/>
                    </a:p>
                  </a:txBody>
                  <a:tcPr>
                    <a:solidFill>
                      <a:srgbClr val="DBEEF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Accra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23,000,000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238,540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Bolivia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South America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La</a:t>
                      </a:r>
                      <a:r>
                        <a:rPr lang="en-US" baseline="0" dirty="0" smtClean="0"/>
                        <a:t> Paz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9,000,000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1,083,000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Italy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Europe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Rome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60,000,000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301,230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France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Europe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Paris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62,000,000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545,630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762066" y="173304"/>
            <a:ext cx="13861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Countries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692739" y="3486727"/>
            <a:ext cx="46474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sqlite</a:t>
            </a:r>
            <a:r>
              <a:rPr lang="en-US" dirty="0" smtClean="0"/>
              <a:t>&gt; SELECT </a:t>
            </a:r>
            <a:r>
              <a:rPr lang="en-US" dirty="0" smtClean="0">
                <a:solidFill>
                  <a:srgbClr val="0000FF"/>
                </a:solidFill>
              </a:rPr>
              <a:t>Country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0000FF"/>
                </a:solidFill>
              </a:rPr>
              <a:t>Capital</a:t>
            </a:r>
            <a:r>
              <a:rPr lang="en-US" dirty="0" smtClean="0"/>
              <a:t> FROM </a:t>
            </a:r>
            <a:r>
              <a:rPr lang="en-US" dirty="0" smtClean="0">
                <a:solidFill>
                  <a:srgbClr val="800000"/>
                </a:solidFill>
              </a:rPr>
              <a:t>Countries</a:t>
            </a:r>
            <a:r>
              <a:rPr lang="en-US" dirty="0" smtClean="0"/>
              <a:t> </a:t>
            </a:r>
            <a:endParaRPr lang="en-US" dirty="0"/>
          </a:p>
        </p:txBody>
      </p:sp>
      <p:graphicFrame>
        <p:nvGraphicFramePr>
          <p:cNvPr id="16" name="Content Placeholder 6"/>
          <p:cNvGraphicFramePr>
            <a:graphicFrameLocks noGrp="1"/>
          </p:cNvGraphicFramePr>
          <p:nvPr>
            <p:ph idx="1"/>
          </p:nvPr>
        </p:nvGraphicFramePr>
        <p:xfrm>
          <a:off x="5555683" y="3654050"/>
          <a:ext cx="2636982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8436"/>
                <a:gridCol w="1408546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Country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Capital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Mexico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Mexico City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Ghana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Accra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Bolivia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La</a:t>
                      </a:r>
                      <a:r>
                        <a:rPr lang="en-US" baseline="0" dirty="0" smtClean="0"/>
                        <a:t> Paz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Italy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Rome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France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Paris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Bent-Up Arrow 16"/>
          <p:cNvSpPr/>
          <p:nvPr/>
        </p:nvSpPr>
        <p:spPr>
          <a:xfrm rot="5400000">
            <a:off x="3463607" y="3221209"/>
            <a:ext cx="1108363" cy="2516863"/>
          </a:xfrm>
          <a:prstGeom prst="bentUpArrow">
            <a:avLst/>
          </a:prstGeom>
          <a:solidFill>
            <a:srgbClr val="80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 344 Mobile App Development - Muller</a:t>
            </a:r>
            <a:endParaRPr lang="en-US"/>
          </a:p>
        </p:txBody>
      </p:sp>
      <p:pic>
        <p:nvPicPr>
          <p:cNvPr id="6" name="Picture 5" descr="Picture 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45" y="184720"/>
            <a:ext cx="4341089" cy="5751695"/>
          </a:xfrm>
          <a:prstGeom prst="rect">
            <a:avLst/>
          </a:prstGeom>
        </p:spPr>
      </p:pic>
      <p:pic>
        <p:nvPicPr>
          <p:cNvPr id="7" name="Picture 6" descr="Picture 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01347" y="161630"/>
            <a:ext cx="4742653" cy="459071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12901</TotalTime>
  <Words>1552</Words>
  <Application>Microsoft Macintosh PowerPoint</Application>
  <PresentationFormat>On-screen Show (4:3)</PresentationFormat>
  <Paragraphs>317</Paragraphs>
  <Slides>31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Office Theme</vt:lpstr>
      <vt:lpstr>Persistence 2: SQLite</vt:lpstr>
      <vt:lpstr>Today</vt:lpstr>
      <vt:lpstr>SQL Concepts</vt:lpstr>
      <vt:lpstr>An SQL Database is a Collection of Named Tables</vt:lpstr>
      <vt:lpstr>An SQL Table has  Columns (aka Fields) &amp; Rows</vt:lpstr>
      <vt:lpstr>Each column has a given  Name and Datatype</vt:lpstr>
      <vt:lpstr>SQL Queries</vt:lpstr>
      <vt:lpstr>Slide 8</vt:lpstr>
      <vt:lpstr>Slide 9</vt:lpstr>
      <vt:lpstr>SQL Options</vt:lpstr>
      <vt:lpstr>SQLite Interfaces</vt:lpstr>
      <vt:lpstr>SQL Command Line</vt:lpstr>
      <vt:lpstr>SQL Command Line</vt:lpstr>
      <vt:lpstr>Command Line Interface Populating the Countries Table </vt:lpstr>
      <vt:lpstr>Linking the SQL Framework</vt:lpstr>
      <vt:lpstr>Marshalling String Representations</vt:lpstr>
      <vt:lpstr>sqlite API</vt:lpstr>
      <vt:lpstr>sqlite API</vt:lpstr>
      <vt:lpstr>SQLite3 API for C : sqlite3.h </vt:lpstr>
      <vt:lpstr>Digression : Pass-by-reference in C</vt:lpstr>
      <vt:lpstr>Digression : Pass-by-reference in C</vt:lpstr>
      <vt:lpstr>Digression : Pass-by-reference in C</vt:lpstr>
      <vt:lpstr>Digression : Pass-by-reference in C</vt:lpstr>
      <vt:lpstr>Digression : Pass-by-reference in C</vt:lpstr>
      <vt:lpstr>Digression : Pass-by-reference in C</vt:lpstr>
      <vt:lpstr>Digression : Pass-by-reference in C</vt:lpstr>
      <vt:lpstr>Digression : Pass-by-reference in C</vt:lpstr>
      <vt:lpstr>SQLite3 API for C : exec </vt:lpstr>
      <vt:lpstr>exec callbacks </vt:lpstr>
      <vt:lpstr>Demo</vt:lpstr>
      <vt:lpstr>Documentation &amp; Tutorials</vt:lpstr>
    </vt:vector>
  </TitlesOfParts>
  <Company>Boston College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274 iPhone Application Development</dc:title>
  <dc:creator>Robert Muller</dc:creator>
  <cp:lastModifiedBy>Robert Muller</cp:lastModifiedBy>
  <cp:revision>141</cp:revision>
  <cp:lastPrinted>2010-03-24T12:41:58Z</cp:lastPrinted>
  <dcterms:created xsi:type="dcterms:W3CDTF">2012-03-22T13:54:18Z</dcterms:created>
  <dcterms:modified xsi:type="dcterms:W3CDTF">2012-03-22T17:12:40Z</dcterms:modified>
</cp:coreProperties>
</file>