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76" r:id="rId4"/>
    <p:sldId id="261" r:id="rId5"/>
    <p:sldId id="258" r:id="rId6"/>
    <p:sldId id="265" r:id="rId7"/>
    <p:sldId id="264" r:id="rId8"/>
    <p:sldId id="263" r:id="rId9"/>
    <p:sldId id="274" r:id="rId10"/>
    <p:sldId id="277" r:id="rId11"/>
    <p:sldId id="259" r:id="rId12"/>
    <p:sldId id="280" r:id="rId13"/>
    <p:sldId id="275" r:id="rId14"/>
    <p:sldId id="266" r:id="rId15"/>
    <p:sldId id="278" r:id="rId16"/>
    <p:sldId id="268" r:id="rId17"/>
    <p:sldId id="273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F5847-6688-5C4A-998E-4CD473964E8C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E0957-C3FF-CE4A-9AA5-7D9A36A68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19D4F-DCB7-404F-9317-9CA5D9A43991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FEA5B-A1D2-4041-B957-015577B31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221B-AA7A-7147-AB70-E19F060CA201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428C-7969-8E4E-BBA6-EB460613C0E6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9E6-95AF-E147-99A7-B901C22FEC40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295C-3C28-464D-8913-A7CE12B99EB6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A4BA-3225-C14A-88EB-10D8EFC5D99C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D7DA-0ED0-FD44-AAF0-B62DA4BE2D72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617E-CE97-0E45-AA9F-1A19EB369B2E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AFE2-D162-3443-BC0A-B777A8CD26B0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7228-DC33-C74E-B836-81C1B53FDC34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2F5D-3B8C-F941-AE37-958FD3293F69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65C6-6DB8-5148-BF4F-6F2DD0EAEC98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E9C3-49B5-F94C-8B6A-3F4C9FE50A74}" type="datetime1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D704-91B4-4549-AB05-E360777F1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67" y="2130425"/>
            <a:ext cx="8112118" cy="1470025"/>
          </a:xfrm>
        </p:spPr>
        <p:txBody>
          <a:bodyPr/>
          <a:lstStyle/>
          <a:p>
            <a:r>
              <a:rPr lang="en-US" dirty="0" smtClean="0"/>
              <a:t>Persistence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344 Mobile App Development</a:t>
            </a:r>
          </a:p>
          <a:p>
            <a:r>
              <a:rPr lang="en-US" dirty="0" smtClean="0"/>
              <a:t>Robert Muller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File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Paths</a:t>
            </a:r>
          </a:p>
          <a:p>
            <a:pPr lvl="1"/>
            <a:r>
              <a:rPr lang="en-US" dirty="0" smtClean="0"/>
              <a:t>strings of the form e.g.,: @”/Users/</a:t>
            </a:r>
            <a:r>
              <a:rPr lang="en-US" dirty="0" err="1" smtClean="0"/>
              <a:t>muller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Can refer to folder or </a:t>
            </a:r>
            <a:r>
              <a:rPr lang="en-US" dirty="0" smtClean="0"/>
              <a:t>file</a:t>
            </a:r>
          </a:p>
          <a:p>
            <a:endParaRPr lang="en-US" dirty="0" smtClean="0"/>
          </a:p>
          <a:p>
            <a:r>
              <a:rPr lang="en-US" dirty="0" smtClean="0"/>
              <a:t>URLs: more general and </a:t>
            </a:r>
            <a:r>
              <a:rPr lang="en-US" dirty="0" smtClean="0">
                <a:solidFill>
                  <a:srgbClr val="0000FF"/>
                </a:solidFill>
              </a:rPr>
              <a:t>now preferred</a:t>
            </a:r>
          </a:p>
          <a:p>
            <a:pPr lvl="1"/>
            <a:r>
              <a:rPr lang="en-US" dirty="0" smtClean="0"/>
              <a:t>Can refer to folder or </a:t>
            </a:r>
            <a:r>
              <a:rPr lang="en-US" dirty="0" smtClean="0"/>
              <a:t>file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Can refer to a local or remote resource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NSPathUtilities.h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1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NSLog(@"Home</a:t>
            </a:r>
            <a:r>
              <a:rPr lang="en-US" sz="2400" dirty="0" smtClean="0"/>
              <a:t> directory is: %@.", </a:t>
            </a:r>
            <a:r>
              <a:rPr lang="en-US" sz="2400" dirty="0" err="1" smtClean="0">
                <a:solidFill>
                  <a:srgbClr val="0000FF"/>
                </a:solidFill>
              </a:rPr>
              <a:t>NSHomeDirectory</a:t>
            </a:r>
            <a:r>
              <a:rPr lang="en-US" sz="2400" dirty="0" smtClean="0"/>
              <a:t>());</a:t>
            </a:r>
          </a:p>
          <a:p>
            <a:pPr>
              <a:buNone/>
            </a:pPr>
            <a:r>
              <a:rPr lang="en-US" sz="2400" dirty="0" err="1" smtClean="0"/>
              <a:t>NSLog(@"Temp</a:t>
            </a:r>
            <a:r>
              <a:rPr lang="en-US" sz="2400" dirty="0" smtClean="0"/>
              <a:t> directory is: %@.", </a:t>
            </a:r>
            <a:r>
              <a:rPr lang="en-US" sz="2400" dirty="0" err="1" smtClean="0">
                <a:solidFill>
                  <a:srgbClr val="0000FF"/>
                </a:solidFill>
              </a:rPr>
              <a:t>NSTemporaryDirectory</a:t>
            </a:r>
            <a:r>
              <a:rPr lang="en-US" sz="2400" dirty="0" smtClean="0"/>
              <a:t>());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NSArray</a:t>
            </a:r>
            <a:r>
              <a:rPr lang="en-US" sz="2400" dirty="0" smtClean="0"/>
              <a:t> *</a:t>
            </a:r>
            <a:r>
              <a:rPr lang="en-US" sz="2400" dirty="0" err="1" smtClean="0"/>
              <a:t>myArray</a:t>
            </a:r>
            <a:r>
              <a:rPr lang="en-US" sz="2400" dirty="0" smtClean="0"/>
              <a:t> = [[</a:t>
            </a:r>
            <a:r>
              <a:rPr lang="en-US" sz="2400" dirty="0" err="1" smtClean="0"/>
              <a:t>NSArray</a:t>
            </a:r>
            <a:r>
              <a:rPr lang="en-US" sz="2400" dirty="0" smtClean="0"/>
              <a:t> </a:t>
            </a:r>
            <a:r>
              <a:rPr lang="en-US" sz="2400" dirty="0" err="1" smtClean="0"/>
              <a:t>alloc</a:t>
            </a:r>
            <a:r>
              <a:rPr lang="en-US" sz="2400" dirty="0" smtClean="0"/>
              <a:t>] init];</a:t>
            </a:r>
          </a:p>
          <a:p>
            <a:pPr>
              <a:buNone/>
            </a:pPr>
            <a:r>
              <a:rPr lang="en-US" sz="2400" dirty="0" err="1" smtClean="0"/>
              <a:t>myArray</a:t>
            </a:r>
            <a:r>
              <a:rPr lang="en-US" sz="2400" dirty="0" smtClean="0"/>
              <a:t> = </a:t>
            </a:r>
            <a:r>
              <a:rPr lang="en-US" sz="2400" dirty="0" err="1" smtClean="0">
                <a:solidFill>
                  <a:srgbClr val="0000FF"/>
                </a:solidFill>
              </a:rPr>
              <a:t>NSSearchPathForDirectoriesInDomains</a:t>
            </a:r>
            <a:r>
              <a:rPr lang="en-US" sz="2400" dirty="0" smtClean="0">
                <a:solidFill>
                  <a:srgbClr val="0000FF"/>
                </a:solidFill>
              </a:rPr>
              <a:t>								</a:t>
            </a:r>
            <a:r>
              <a:rPr lang="en-US" sz="2400" dirty="0" smtClean="0"/>
              <a:t>(</a:t>
            </a:r>
            <a:r>
              <a:rPr lang="en-US" sz="2400" dirty="0" err="1" smtClean="0"/>
              <a:t>NSDocumentDirectory</a:t>
            </a:r>
            <a:r>
              <a:rPr lang="en-US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NSUserDomainMask</a:t>
            </a:r>
            <a:r>
              <a:rPr lang="en-US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smtClean="0"/>
              <a:t>YES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err="1" smtClean="0"/>
              <a:t>NSLog(@"Search</a:t>
            </a:r>
            <a:r>
              <a:rPr lang="en-US" sz="2400" dirty="0" smtClean="0"/>
              <a:t> path is: %@.", [</a:t>
            </a:r>
            <a:r>
              <a:rPr lang="en-US" sz="2400" dirty="0" err="1" smtClean="0"/>
              <a:t>myArray</a:t>
            </a:r>
            <a:r>
              <a:rPr lang="en-US" sz="2400" dirty="0" smtClean="0"/>
              <a:t> description]);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NSLog(@"Full</a:t>
            </a:r>
            <a:r>
              <a:rPr lang="en-US" sz="2400" dirty="0" smtClean="0"/>
              <a:t> User Name is: %@.", </a:t>
            </a:r>
            <a:r>
              <a:rPr lang="en-US" sz="2400" dirty="0" err="1" smtClean="0">
                <a:solidFill>
                  <a:srgbClr val="0000FF"/>
                </a:solidFill>
              </a:rPr>
              <a:t>NSFullUserName</a:t>
            </a:r>
            <a:r>
              <a:rPr lang="en-US" sz="2400" dirty="0" smtClean="0"/>
              <a:t>());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9" y="274638"/>
            <a:ext cx="867063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and Reading App Data from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434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(BOOL) </a:t>
            </a:r>
            <a:r>
              <a:rPr lang="en-US" dirty="0" err="1" smtClean="0">
                <a:solidFill>
                  <a:srgbClr val="0000FF"/>
                </a:solidFill>
              </a:rPr>
              <a:t>writeApplicationData:</a:t>
            </a:r>
            <a:r>
              <a:rPr lang="en-US" dirty="0" err="1" smtClean="0"/>
              <a:t>(NSData</a:t>
            </a:r>
            <a:r>
              <a:rPr lang="en-US" dirty="0" smtClean="0"/>
              <a:t> *)data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			   </a:t>
            </a:r>
            <a:r>
              <a:rPr lang="en-US" dirty="0" err="1" smtClean="0">
                <a:solidFill>
                  <a:srgbClr val="0000FF"/>
                </a:solidFill>
              </a:rPr>
              <a:t>toFile:</a:t>
            </a:r>
            <a:r>
              <a:rPr lang="en-US" dirty="0" err="1" smtClean="0"/>
              <a:t>(NSString</a:t>
            </a:r>
            <a:r>
              <a:rPr lang="en-US" dirty="0" smtClean="0"/>
              <a:t> *)</a:t>
            </a:r>
            <a:r>
              <a:rPr lang="en-US" dirty="0" err="1" smtClean="0"/>
              <a:t>fileName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(</a:t>
            </a:r>
            <a:r>
              <a:rPr lang="en-US" dirty="0" err="1" smtClean="0"/>
              <a:t>NSData</a:t>
            </a:r>
            <a:r>
              <a:rPr lang="en-US" dirty="0" smtClean="0"/>
              <a:t> *)</a:t>
            </a:r>
            <a:r>
              <a:rPr lang="en-US" dirty="0" err="1" smtClean="0">
                <a:solidFill>
                  <a:srgbClr val="0000FF"/>
                </a:solidFill>
              </a:rPr>
              <a:t>applicationDataFromFile:</a:t>
            </a:r>
            <a:r>
              <a:rPr lang="en-US" dirty="0" err="1" smtClean="0"/>
              <a:t>(NSString</a:t>
            </a:r>
            <a:r>
              <a:rPr lang="en-US" dirty="0" smtClean="0"/>
              <a:t> *) 													</a:t>
            </a:r>
            <a:r>
              <a:rPr lang="en-US" dirty="0" err="1" smtClean="0"/>
              <a:t>fileName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600200"/>
            <a:ext cx="8728364" cy="4525963"/>
          </a:xfrm>
        </p:spPr>
        <p:txBody>
          <a:bodyPr/>
          <a:lstStyle/>
          <a:p>
            <a:r>
              <a:rPr lang="en-US" dirty="0" err="1" smtClean="0"/>
              <a:t>NSData</a:t>
            </a:r>
            <a:r>
              <a:rPr lang="en-US" dirty="0" smtClean="0"/>
              <a:t> and its mutable subclass </a:t>
            </a:r>
            <a:r>
              <a:rPr lang="en-US" dirty="0" err="1" smtClean="0"/>
              <a:t>NSMutableData</a:t>
            </a:r>
            <a:r>
              <a:rPr lang="en-US" dirty="0" smtClean="0"/>
              <a:t> provide </a:t>
            </a:r>
            <a:r>
              <a:rPr lang="en-US" dirty="0" smtClean="0">
                <a:solidFill>
                  <a:srgbClr val="0000FF"/>
                </a:solidFill>
              </a:rPr>
              <a:t>data objects</a:t>
            </a:r>
            <a:r>
              <a:rPr lang="en-US" dirty="0" smtClean="0"/>
              <a:t>, object-oriented wrappers for byte buffers.</a:t>
            </a:r>
          </a:p>
          <a:p>
            <a:endParaRPr lang="en-US" dirty="0" smtClean="0"/>
          </a:p>
          <a:p>
            <a:r>
              <a:rPr lang="en-US" dirty="0" smtClean="0"/>
              <a:t> Data objects let simple allocated buffers (that is, data with no embedded pointers) take on the behavior of Foundation objects.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554" y="23098"/>
            <a:ext cx="9132446" cy="674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(BOOL) </a:t>
            </a:r>
            <a:r>
              <a:rPr lang="en-US" sz="2400" dirty="0" err="1" smtClean="0">
                <a:solidFill>
                  <a:srgbClr val="0000FF"/>
                </a:solidFill>
              </a:rPr>
              <a:t>writeApplicationData:</a:t>
            </a:r>
            <a:r>
              <a:rPr lang="en-US" sz="2400" dirty="0" err="1" smtClean="0"/>
              <a:t>(NSData</a:t>
            </a:r>
            <a:r>
              <a:rPr lang="en-US" sz="2400" dirty="0" smtClean="0"/>
              <a:t> *)data </a:t>
            </a:r>
            <a:r>
              <a:rPr lang="en-US" sz="2400" dirty="0" err="1" smtClean="0">
                <a:solidFill>
                  <a:srgbClr val="0000FF"/>
                </a:solidFill>
              </a:rPr>
              <a:t>toFile:</a:t>
            </a:r>
            <a:r>
              <a:rPr lang="en-US" sz="2400" dirty="0" err="1" smtClean="0"/>
              <a:t>(NSString</a:t>
            </a:r>
            <a:r>
              <a:rPr lang="en-US" sz="2400" dirty="0" smtClean="0"/>
              <a:t> *)</a:t>
            </a:r>
          </a:p>
          <a:p>
            <a:r>
              <a:rPr lang="en-US" sz="2400" dirty="0" smtClean="0"/>
              <a:t>																	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{   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NSFileManager</a:t>
            </a:r>
            <a:r>
              <a:rPr lang="en-US" sz="2400" dirty="0" smtClean="0"/>
              <a:t> </a:t>
            </a:r>
            <a:r>
              <a:rPr lang="en-US" sz="2400" dirty="0" smtClean="0"/>
              <a:t>*fm = [[</a:t>
            </a:r>
            <a:r>
              <a:rPr lang="en-US" sz="2400" dirty="0" err="1" smtClean="0"/>
              <a:t>NSFileManager</a:t>
            </a:r>
            <a:r>
              <a:rPr lang="en-US" sz="2400" dirty="0" smtClean="0"/>
              <a:t> </a:t>
            </a:r>
            <a:r>
              <a:rPr lang="en-US" sz="2400" dirty="0" err="1" smtClean="0"/>
              <a:t>alloc</a:t>
            </a:r>
            <a:r>
              <a:rPr lang="en-US" sz="2400" dirty="0" smtClean="0"/>
              <a:t>] init]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    </a:t>
            </a:r>
            <a:r>
              <a:rPr lang="en-US" sz="2400" dirty="0" err="1" smtClean="0"/>
              <a:t>NSArray</a:t>
            </a:r>
            <a:r>
              <a:rPr lang="en-US" sz="2400" dirty="0" smtClean="0"/>
              <a:t> *</a:t>
            </a:r>
            <a:r>
              <a:rPr lang="en-US" sz="2400" dirty="0" err="1" smtClean="0"/>
              <a:t>urls</a:t>
            </a:r>
            <a:r>
              <a:rPr lang="en-US" sz="2400" dirty="0" smtClean="0"/>
              <a:t> </a:t>
            </a:r>
            <a:r>
              <a:rPr lang="en-US" sz="2400" dirty="0" smtClean="0"/>
              <a:t>= [fm </a:t>
            </a:r>
            <a:r>
              <a:rPr lang="en-US" sz="2400" dirty="0" err="1" smtClean="0"/>
              <a:t>URLsForDirectory:NSDocumentDirectory</a:t>
            </a:r>
            <a:r>
              <a:rPr lang="en-US" sz="2400" dirty="0" smtClean="0"/>
              <a:t> 								</a:t>
            </a:r>
            <a:r>
              <a:rPr lang="en-US" sz="2400" dirty="0" err="1" smtClean="0"/>
              <a:t>inDomains:NSUserDomainMask</a:t>
            </a:r>
            <a:r>
              <a:rPr lang="en-US" sz="2400" dirty="0" smtClean="0"/>
              <a:t>];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NSURL *</a:t>
            </a:r>
            <a:r>
              <a:rPr lang="en-US" sz="2400" dirty="0" err="1" smtClean="0"/>
              <a:t>docsDirectory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/>
              <a:t>[</a:t>
            </a:r>
            <a:r>
              <a:rPr lang="en-US" sz="2400" dirty="0" err="1" smtClean="0"/>
              <a:t>urls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objectAtIndex:</a:t>
            </a:r>
            <a:r>
              <a:rPr lang="en-US" sz="2400" dirty="0" smtClean="0"/>
              <a:t>0];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    	if (!</a:t>
            </a:r>
            <a:r>
              <a:rPr lang="en-US" sz="2400" dirty="0" err="1" smtClean="0"/>
              <a:t>docsDirectory</a:t>
            </a:r>
            <a:r>
              <a:rPr lang="en-US" sz="2400" dirty="0" smtClean="0"/>
              <a:t>) {</a:t>
            </a:r>
          </a:p>
          <a:p>
            <a:r>
              <a:rPr lang="en-US" sz="2400" dirty="0" smtClean="0"/>
              <a:t>       	  </a:t>
            </a:r>
            <a:r>
              <a:rPr lang="en-US" sz="2400" dirty="0" err="1" smtClean="0"/>
              <a:t>NSLog(@"Documents</a:t>
            </a:r>
            <a:r>
              <a:rPr lang="en-US" sz="2400" dirty="0" smtClean="0"/>
              <a:t> directory not found.");</a:t>
            </a:r>
          </a:p>
          <a:p>
            <a:r>
              <a:rPr lang="en-US" sz="2400" dirty="0" smtClean="0"/>
              <a:t>      		  return NO;</a:t>
            </a:r>
          </a:p>
          <a:p>
            <a:r>
              <a:rPr lang="en-US" sz="2400" dirty="0" smtClean="0"/>
              <a:t>    </a:t>
            </a:r>
            <a:r>
              <a:rPr lang="en-US" sz="2400" dirty="0" smtClean="0"/>
              <a:t> 	}</a:t>
            </a:r>
          </a:p>
          <a:p>
            <a:r>
              <a:rPr lang="en-US" sz="2400" dirty="0" smtClean="0"/>
              <a:t>	NSURL </a:t>
            </a:r>
            <a:r>
              <a:rPr lang="en-US" sz="2400" dirty="0" smtClean="0"/>
              <a:t>*</a:t>
            </a:r>
            <a:r>
              <a:rPr lang="en-US" sz="2400" dirty="0" err="1" smtClean="0"/>
              <a:t>myNewURL</a:t>
            </a:r>
            <a:r>
              <a:rPr lang="en-US" sz="2400" dirty="0" smtClean="0"/>
              <a:t> = [NSURL </a:t>
            </a:r>
            <a:r>
              <a:rPr lang="en-US" sz="2400" dirty="0" err="1" smtClean="0"/>
              <a:t>URLWithString:fileName</a:t>
            </a:r>
            <a:r>
              <a:rPr lang="en-US" sz="2400" dirty="0" smtClean="0"/>
              <a:t> 								</a:t>
            </a:r>
            <a:r>
              <a:rPr lang="en-US" sz="2400" dirty="0" err="1" smtClean="0"/>
              <a:t>relativeToURL:docsDirectory</a:t>
            </a:r>
            <a:r>
              <a:rPr lang="en-US" sz="2400" dirty="0" smtClean="0"/>
              <a:t>];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endParaRPr lang="en-US" sz="2400" dirty="0" smtClean="0"/>
          </a:p>
          <a:p>
            <a:r>
              <a:rPr lang="en-US" sz="2400" dirty="0" smtClean="0"/>
              <a:t> return ([data </a:t>
            </a:r>
            <a:r>
              <a:rPr lang="en-US" sz="2400" dirty="0" err="1" smtClean="0">
                <a:solidFill>
                  <a:srgbClr val="0000FF"/>
                </a:solidFill>
              </a:rPr>
              <a:t>writeToURL:</a:t>
            </a:r>
            <a:r>
              <a:rPr lang="en-US" sz="2400" dirty="0" err="1" smtClean="0"/>
              <a:t>myNewURL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atomically:</a:t>
            </a:r>
            <a:r>
              <a:rPr lang="en-US" sz="2400" dirty="0" err="1" smtClean="0"/>
              <a:t>YES</a:t>
            </a:r>
            <a:r>
              <a:rPr lang="en-US" sz="2400" dirty="0" smtClean="0"/>
              <a:t>]);</a:t>
            </a:r>
          </a:p>
          <a:p>
            <a:r>
              <a:rPr lang="en-US" sz="2400" dirty="0" smtClean="0"/>
              <a:t> }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554" y="23098"/>
            <a:ext cx="9132446" cy="674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(BOOL) </a:t>
            </a:r>
            <a:r>
              <a:rPr lang="en-US" sz="2400" dirty="0" err="1" smtClean="0">
                <a:solidFill>
                  <a:srgbClr val="0000FF"/>
                </a:solidFill>
              </a:rPr>
              <a:t>writeApplicationData:</a:t>
            </a:r>
            <a:r>
              <a:rPr lang="en-US" sz="2400" dirty="0" err="1" smtClean="0"/>
              <a:t>(NSData</a:t>
            </a:r>
            <a:r>
              <a:rPr lang="en-US" sz="2400" dirty="0" smtClean="0"/>
              <a:t> *)data </a:t>
            </a:r>
            <a:r>
              <a:rPr lang="en-US" sz="2400" dirty="0" err="1" smtClean="0">
                <a:solidFill>
                  <a:srgbClr val="0000FF"/>
                </a:solidFill>
              </a:rPr>
              <a:t>toFile:</a:t>
            </a:r>
            <a:r>
              <a:rPr lang="en-US" sz="2400" dirty="0" err="1" smtClean="0"/>
              <a:t>(NSString</a:t>
            </a:r>
            <a:r>
              <a:rPr lang="en-US" sz="2400" dirty="0" smtClean="0"/>
              <a:t> *)</a:t>
            </a:r>
          </a:p>
          <a:p>
            <a:r>
              <a:rPr lang="en-US" sz="2400" dirty="0" smtClean="0"/>
              <a:t>																	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{     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NSArray</a:t>
            </a:r>
            <a:r>
              <a:rPr lang="en-US" sz="2400" dirty="0" smtClean="0"/>
              <a:t> *paths = </a:t>
            </a:r>
          </a:p>
          <a:p>
            <a:r>
              <a:rPr lang="en-US" sz="2400" dirty="0" smtClean="0"/>
              <a:t>          </a:t>
            </a:r>
            <a:r>
              <a:rPr lang="en-US" sz="2400" dirty="0" err="1" smtClean="0">
                <a:solidFill>
                  <a:srgbClr val="0000FF"/>
                </a:solidFill>
              </a:rPr>
              <a:t>NSSearchPathForDirectoriesInDomains</a:t>
            </a:r>
            <a:r>
              <a:rPr lang="en-US" sz="2400" dirty="0" err="1" smtClean="0"/>
              <a:t>(NSDocumentDirectory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												 </a:t>
            </a:r>
            <a:r>
              <a:rPr lang="en-US" sz="2400" dirty="0" err="1" smtClean="0"/>
              <a:t>NSUserDomainMask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												 YES);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NSString</a:t>
            </a:r>
            <a:r>
              <a:rPr lang="en-US" sz="2400" dirty="0" smtClean="0"/>
              <a:t> *</a:t>
            </a:r>
            <a:r>
              <a:rPr lang="en-US" sz="2400" dirty="0" err="1" smtClean="0"/>
              <a:t>documentsDirectory</a:t>
            </a:r>
            <a:r>
              <a:rPr lang="en-US" sz="2400" dirty="0" smtClean="0"/>
              <a:t> = [paths </a:t>
            </a:r>
            <a:r>
              <a:rPr lang="en-US" sz="2400" dirty="0" smtClean="0">
                <a:solidFill>
                  <a:srgbClr val="0000FF"/>
                </a:solidFill>
              </a:rPr>
              <a:t>objectAtIndex:</a:t>
            </a:r>
            <a:r>
              <a:rPr lang="en-US" sz="2400" dirty="0" smtClean="0"/>
              <a:t>0];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    	if (!</a:t>
            </a:r>
            <a:r>
              <a:rPr lang="en-US" sz="2400" dirty="0" err="1" smtClean="0"/>
              <a:t>documentsDirectory</a:t>
            </a:r>
            <a:r>
              <a:rPr lang="en-US" sz="2400" dirty="0" smtClean="0"/>
              <a:t>) {</a:t>
            </a:r>
          </a:p>
          <a:p>
            <a:r>
              <a:rPr lang="en-US" sz="2400" dirty="0" smtClean="0"/>
              <a:t>       	  </a:t>
            </a:r>
            <a:r>
              <a:rPr lang="en-US" sz="2400" dirty="0" err="1" smtClean="0"/>
              <a:t>NSLog(@"Documents</a:t>
            </a:r>
            <a:r>
              <a:rPr lang="en-US" sz="2400" dirty="0" smtClean="0"/>
              <a:t> directory not found.");</a:t>
            </a:r>
          </a:p>
          <a:p>
            <a:r>
              <a:rPr lang="en-US" sz="2400" dirty="0" smtClean="0"/>
              <a:t>      		  return NO;</a:t>
            </a:r>
          </a:p>
          <a:p>
            <a:r>
              <a:rPr lang="en-US" sz="2400" dirty="0" smtClean="0"/>
              <a:t>     }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NSString</a:t>
            </a:r>
            <a:r>
              <a:rPr lang="en-US" sz="2400" dirty="0" smtClean="0"/>
              <a:t> *</a:t>
            </a:r>
            <a:r>
              <a:rPr lang="en-US" sz="2400" dirty="0" err="1" smtClean="0"/>
              <a:t>appFile</a:t>
            </a:r>
            <a:r>
              <a:rPr lang="en-US" sz="2400" dirty="0" smtClean="0"/>
              <a:t> = [</a:t>
            </a:r>
            <a:r>
              <a:rPr lang="en-US" sz="2400" dirty="0" err="1" smtClean="0"/>
              <a:t>documentsDirectory</a:t>
            </a:r>
            <a:endParaRPr lang="en-US" sz="2400" dirty="0" smtClean="0"/>
          </a:p>
          <a:p>
            <a:r>
              <a:rPr lang="en-US" sz="2400" dirty="0" smtClean="0"/>
              <a:t> 							</a:t>
            </a:r>
            <a:r>
              <a:rPr lang="en-US" sz="2400" dirty="0" err="1" smtClean="0">
                <a:solidFill>
                  <a:srgbClr val="0000FF"/>
                </a:solidFill>
              </a:rPr>
              <a:t>stringByAppendingPathComponent</a:t>
            </a:r>
            <a:r>
              <a:rPr lang="en-US" sz="2400" dirty="0" err="1" smtClean="0"/>
              <a:t>:fileName</a:t>
            </a:r>
            <a:r>
              <a:rPr lang="en-US" sz="2400" dirty="0" smtClean="0"/>
              <a:t>];</a:t>
            </a:r>
          </a:p>
          <a:p>
            <a:r>
              <a:rPr lang="en-US" sz="2400" dirty="0" smtClean="0"/>
              <a:t>    </a:t>
            </a:r>
          </a:p>
          <a:p>
            <a:r>
              <a:rPr lang="en-US" sz="2400" dirty="0" smtClean="0"/>
              <a:t> return ([data </a:t>
            </a:r>
            <a:r>
              <a:rPr lang="en-US" sz="2400" dirty="0" err="1" smtClean="0">
                <a:solidFill>
                  <a:srgbClr val="0000FF"/>
                </a:solidFill>
              </a:rPr>
              <a:t>writeToFile:</a:t>
            </a:r>
            <a:r>
              <a:rPr lang="en-US" sz="2400" dirty="0" err="1" smtClean="0"/>
              <a:t>appFile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atomically:</a:t>
            </a:r>
            <a:r>
              <a:rPr lang="en-US" sz="2400" dirty="0" err="1" smtClean="0"/>
              <a:t>YES</a:t>
            </a:r>
            <a:r>
              <a:rPr lang="en-US" sz="2400" dirty="0" smtClean="0"/>
              <a:t>]);</a:t>
            </a:r>
          </a:p>
          <a:p>
            <a:r>
              <a:rPr lang="en-US" sz="2400" dirty="0" smtClean="0"/>
              <a:t> }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554" y="23098"/>
            <a:ext cx="9132446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(</a:t>
            </a:r>
            <a:r>
              <a:rPr lang="en-US" sz="2400" dirty="0" err="1" smtClean="0"/>
              <a:t>NSData</a:t>
            </a:r>
            <a:r>
              <a:rPr lang="en-US" sz="2400" dirty="0" smtClean="0"/>
              <a:t> *)</a:t>
            </a:r>
            <a:r>
              <a:rPr lang="en-US" sz="2400" dirty="0" err="1" smtClean="0">
                <a:solidFill>
                  <a:srgbClr val="0000FF"/>
                </a:solidFill>
              </a:rPr>
              <a:t>applicationDataFromFile:</a:t>
            </a:r>
            <a:r>
              <a:rPr lang="en-US" sz="2400" dirty="0" err="1" smtClean="0"/>
              <a:t>(NSString</a:t>
            </a:r>
            <a:r>
              <a:rPr lang="en-US" sz="2400" dirty="0" smtClean="0"/>
              <a:t> *)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NSArray</a:t>
            </a:r>
            <a:r>
              <a:rPr lang="en-US" sz="2400" dirty="0" smtClean="0"/>
              <a:t> *paths = 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00FF"/>
                </a:solidFill>
              </a:rPr>
              <a:t>NSSearchPathForDirectoriesInDomains</a:t>
            </a:r>
            <a:r>
              <a:rPr lang="en-US" sz="2400" dirty="0" err="1" smtClean="0"/>
              <a:t>(NSDocumentDirectory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												     </a:t>
            </a:r>
            <a:r>
              <a:rPr lang="en-US" sz="2400" dirty="0" err="1" smtClean="0"/>
              <a:t>NSUserDomainMask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												     YES);</a:t>
            </a:r>
          </a:p>
          <a:p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NSString</a:t>
            </a:r>
            <a:r>
              <a:rPr lang="en-US" sz="2400" dirty="0" smtClean="0"/>
              <a:t> *</a:t>
            </a:r>
            <a:r>
              <a:rPr lang="en-US" sz="2400" dirty="0" err="1" smtClean="0"/>
              <a:t>documentsDirectory</a:t>
            </a:r>
            <a:r>
              <a:rPr lang="en-US" sz="2400" dirty="0" smtClean="0"/>
              <a:t> = [paths </a:t>
            </a:r>
            <a:r>
              <a:rPr lang="en-US" sz="2400" dirty="0" smtClean="0">
                <a:solidFill>
                  <a:srgbClr val="0000FF"/>
                </a:solidFill>
              </a:rPr>
              <a:t>objectAtIndex:</a:t>
            </a:r>
            <a:r>
              <a:rPr lang="en-US" sz="2400" dirty="0" smtClean="0"/>
              <a:t>0];</a:t>
            </a:r>
          </a:p>
          <a:p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NSString</a:t>
            </a:r>
            <a:r>
              <a:rPr lang="en-US" sz="2400" dirty="0" smtClean="0"/>
              <a:t> *</a:t>
            </a:r>
            <a:r>
              <a:rPr lang="en-US" sz="2400" dirty="0" err="1" smtClean="0"/>
              <a:t>appFile</a:t>
            </a:r>
            <a:r>
              <a:rPr lang="en-US" sz="2400" dirty="0" smtClean="0"/>
              <a:t> = [</a:t>
            </a:r>
            <a:r>
              <a:rPr lang="en-US" sz="2400" dirty="0" err="1" smtClean="0"/>
              <a:t>documentsDirectory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							</a:t>
            </a:r>
            <a:r>
              <a:rPr lang="en-US" sz="2400" dirty="0" err="1" smtClean="0">
                <a:solidFill>
                  <a:srgbClr val="0000FF"/>
                </a:solidFill>
              </a:rPr>
              <a:t>stringByAppendingPathComponent: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];</a:t>
            </a:r>
          </a:p>
          <a:p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NSData</a:t>
            </a:r>
            <a:r>
              <a:rPr lang="en-US" sz="2400" dirty="0" smtClean="0"/>
              <a:t> *</a:t>
            </a:r>
            <a:r>
              <a:rPr lang="en-US" sz="2400" dirty="0" err="1" smtClean="0"/>
              <a:t>myData</a:t>
            </a:r>
            <a:r>
              <a:rPr lang="en-US" sz="2400" dirty="0" smtClean="0"/>
              <a:t> = [[[</a:t>
            </a:r>
            <a:r>
              <a:rPr lang="en-US" sz="2400" dirty="0" err="1" smtClean="0">
                <a:solidFill>
                  <a:srgbClr val="0000FF"/>
                </a:solidFill>
              </a:rPr>
              <a:t>NSData</a:t>
            </a:r>
            <a:r>
              <a:rPr lang="en-US" sz="2400" dirty="0" smtClean="0"/>
              <a:t> </a:t>
            </a:r>
            <a:r>
              <a:rPr lang="en-US" sz="2400" dirty="0" err="1" smtClean="0"/>
              <a:t>alloc</a:t>
            </a:r>
            <a:r>
              <a:rPr lang="en-US" sz="2400" dirty="0" smtClean="0"/>
              <a:t>] </a:t>
            </a:r>
            <a:r>
              <a:rPr lang="en-US" sz="2400" dirty="0" err="1" smtClean="0">
                <a:solidFill>
                  <a:srgbClr val="0000FF"/>
                </a:solidFill>
              </a:rPr>
              <a:t>initWithContentsOfFile:</a:t>
            </a:r>
            <a:r>
              <a:rPr lang="en-US" sz="2400" dirty="0" err="1" smtClean="0"/>
              <a:t>appFile</a:t>
            </a:r>
            <a:r>
              <a:rPr lang="en-US" sz="2400" dirty="0" smtClean="0"/>
              <a:t>] </a:t>
            </a:r>
          </a:p>
          <a:p>
            <a:r>
              <a:rPr lang="en-US" sz="2400" dirty="0" smtClean="0"/>
              <a:t>															     </a:t>
            </a:r>
            <a:r>
              <a:rPr lang="en-US" sz="2400" dirty="0" err="1" smtClean="0">
                <a:solidFill>
                  <a:srgbClr val="0000FF"/>
                </a:solidFill>
              </a:rPr>
              <a:t>autorelease</a:t>
            </a:r>
            <a:r>
              <a:rPr lang="en-US" sz="2400" dirty="0" smtClean="0"/>
              <a:t>];</a:t>
            </a:r>
          </a:p>
          <a:p>
            <a:endParaRPr lang="en-US" sz="2400" dirty="0" smtClean="0"/>
          </a:p>
          <a:p>
            <a:r>
              <a:rPr lang="en-US" sz="2400" dirty="0" smtClean="0"/>
              <a:t>     return </a:t>
            </a:r>
            <a:r>
              <a:rPr lang="en-US" sz="2400" dirty="0" err="1" smtClean="0"/>
              <a:t>myData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}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Serializing Property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5164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(</a:t>
            </a:r>
            <a:r>
              <a:rPr lang="en-US" sz="2400" dirty="0" err="1" smtClean="0"/>
              <a:t>BOOL)</a:t>
            </a:r>
            <a:r>
              <a:rPr lang="en-US" sz="2400" dirty="0" err="1" smtClean="0">
                <a:solidFill>
                  <a:srgbClr val="0000FF"/>
                </a:solidFill>
              </a:rPr>
              <a:t>writeApplicationPlist:</a:t>
            </a:r>
            <a:r>
              <a:rPr lang="en-US" sz="2400" dirty="0" err="1" smtClean="0"/>
              <a:t>(id)plist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toFile:</a:t>
            </a:r>
            <a:r>
              <a:rPr lang="en-US" sz="2400" dirty="0" err="1" smtClean="0"/>
              <a:t>(NSString</a:t>
            </a:r>
            <a:r>
              <a:rPr lang="en-US" sz="2400" dirty="0" smtClean="0"/>
              <a:t>*)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Write out the property list in binary form.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(id) </a:t>
            </a:r>
            <a:r>
              <a:rPr lang="en-US" sz="2400" dirty="0" err="1" smtClean="0">
                <a:solidFill>
                  <a:srgbClr val="0000FF"/>
                </a:solidFill>
              </a:rPr>
              <a:t>applicationPlistFromFile:</a:t>
            </a:r>
            <a:r>
              <a:rPr lang="en-US" sz="2400" dirty="0" err="1" smtClean="0"/>
              <a:t>(NSString</a:t>
            </a:r>
            <a:r>
              <a:rPr lang="en-US" sz="2400" dirty="0" smtClean="0"/>
              <a:t> *)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Read the serialized property list from the specified file.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438727"/>
            <a:ext cx="8716818" cy="591762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(</a:t>
            </a:r>
            <a:r>
              <a:rPr lang="en-US" sz="2400" dirty="0" err="1" smtClean="0"/>
              <a:t>BOOL)</a:t>
            </a:r>
            <a:r>
              <a:rPr lang="en-US" sz="2400" dirty="0" err="1" smtClean="0">
                <a:solidFill>
                  <a:srgbClr val="0000FF"/>
                </a:solidFill>
              </a:rPr>
              <a:t>writeApplicationPlist:</a:t>
            </a:r>
            <a:r>
              <a:rPr lang="en-US" sz="2400" dirty="0" err="1" smtClean="0"/>
              <a:t>(id)plist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toFile:</a:t>
            </a:r>
            <a:r>
              <a:rPr lang="en-US" sz="2400" dirty="0" err="1" smtClean="0"/>
              <a:t>(NSString</a:t>
            </a:r>
            <a:r>
              <a:rPr lang="en-US" sz="2400" dirty="0" smtClean="0"/>
              <a:t> *) 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NSString</a:t>
            </a:r>
            <a:r>
              <a:rPr lang="en-US" sz="2400" dirty="0" smtClean="0"/>
              <a:t> *error;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NSData</a:t>
            </a:r>
            <a:r>
              <a:rPr lang="en-US" sz="2400" dirty="0" smtClean="0"/>
              <a:t> *</a:t>
            </a:r>
            <a:r>
              <a:rPr lang="en-US" sz="2400" dirty="0" err="1" smtClean="0"/>
              <a:t>pData</a:t>
            </a:r>
            <a:r>
              <a:rPr lang="en-US" sz="2400" dirty="0" smtClean="0"/>
              <a:t> = [</a:t>
            </a:r>
            <a:r>
              <a:rPr lang="en-US" sz="2400" dirty="0" err="1" smtClean="0">
                <a:solidFill>
                  <a:srgbClr val="0000FF"/>
                </a:solidFill>
              </a:rPr>
              <a:t>NSPropertyListSerialization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						</a:t>
            </a:r>
            <a:r>
              <a:rPr lang="en-US" sz="2400" dirty="0" err="1" smtClean="0">
                <a:solidFill>
                  <a:srgbClr val="0000FF"/>
                </a:solidFill>
              </a:rPr>
              <a:t>dataFromPropertyList:</a:t>
            </a:r>
            <a:r>
              <a:rPr lang="en-US" sz="2400" dirty="0" err="1" smtClean="0"/>
              <a:t>plist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						</a:t>
            </a:r>
            <a:r>
              <a:rPr lang="en-US" sz="2400" dirty="0" smtClean="0">
                <a:solidFill>
                  <a:srgbClr val="0000FF"/>
                </a:solidFill>
              </a:rPr>
              <a:t>format:</a:t>
            </a:r>
            <a:r>
              <a:rPr lang="en-US" sz="2400" dirty="0" smtClean="0"/>
              <a:t>NSPropertyListBinaryFormat_v1_0 </a:t>
            </a:r>
          </a:p>
          <a:p>
            <a:pPr>
              <a:buNone/>
            </a:pPr>
            <a:r>
              <a:rPr lang="en-US" sz="2400" dirty="0" smtClean="0"/>
              <a:t>								</a:t>
            </a:r>
            <a:r>
              <a:rPr lang="en-US" sz="2400" dirty="0" err="1" smtClean="0">
                <a:solidFill>
                  <a:srgbClr val="0000FF"/>
                </a:solidFill>
              </a:rPr>
              <a:t>errorDescription:</a:t>
            </a:r>
            <a:r>
              <a:rPr lang="en-US" sz="2400" dirty="0" err="1" smtClean="0">
                <a:solidFill>
                  <a:srgbClr val="FF0000"/>
                </a:solidFill>
              </a:rPr>
              <a:t>&amp;error</a:t>
            </a:r>
            <a:r>
              <a:rPr lang="en-US" sz="2400" dirty="0" smtClean="0"/>
              <a:t>];</a:t>
            </a:r>
          </a:p>
          <a:p>
            <a:pPr>
              <a:buNone/>
            </a:pPr>
            <a:r>
              <a:rPr lang="en-US" sz="2400" dirty="0" smtClean="0"/>
              <a:t>	if (!</a:t>
            </a:r>
            <a:r>
              <a:rPr lang="en-US" sz="2400" dirty="0" err="1" smtClean="0"/>
              <a:t>pData</a:t>
            </a:r>
            <a:r>
              <a:rPr lang="en-US" sz="2400" dirty="0" smtClean="0"/>
              <a:t>) {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NSLog</a:t>
            </a:r>
            <a:r>
              <a:rPr lang="en-US" sz="2400" dirty="0" smtClean="0"/>
              <a:t>(@"%@", error);</a:t>
            </a:r>
          </a:p>
          <a:p>
            <a:pPr>
              <a:buNone/>
            </a:pPr>
            <a:r>
              <a:rPr lang="en-US" sz="2400" dirty="0" smtClean="0"/>
              <a:t>		return NO;</a:t>
            </a:r>
          </a:p>
          <a:p>
            <a:pPr>
              <a:buNone/>
            </a:pPr>
            <a:r>
              <a:rPr lang="en-US" sz="2400" dirty="0" smtClean="0"/>
              <a:t>	}</a:t>
            </a:r>
          </a:p>
          <a:p>
            <a:pPr>
              <a:buNone/>
            </a:pPr>
            <a:r>
              <a:rPr lang="en-US" sz="2400" dirty="0" smtClean="0"/>
              <a:t>	return ([self </a:t>
            </a:r>
            <a:r>
              <a:rPr lang="en-US" sz="2400" dirty="0" err="1" smtClean="0">
                <a:solidFill>
                  <a:srgbClr val="0000FF"/>
                </a:solidFill>
              </a:rPr>
              <a:t>writeApplicationData:</a:t>
            </a:r>
            <a:r>
              <a:rPr lang="en-US" sz="2400" dirty="0" err="1" smtClean="0"/>
              <a:t>pData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toFile: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]);</a:t>
            </a:r>
          </a:p>
          <a:p>
            <a:pPr>
              <a:buNone/>
            </a:pPr>
            <a:r>
              <a:rPr lang="en-US" sz="2400" dirty="0" smtClean="0"/>
              <a:t> }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85" y="-1"/>
            <a:ext cx="8266548" cy="67214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 - (id) </a:t>
            </a:r>
            <a:r>
              <a:rPr lang="en-US" sz="2000" dirty="0" err="1" smtClean="0">
                <a:solidFill>
                  <a:srgbClr val="0000FF"/>
                </a:solidFill>
              </a:rPr>
              <a:t>applicationPlistFromFile:</a:t>
            </a:r>
            <a:r>
              <a:rPr lang="en-US" sz="2000" dirty="0" err="1" smtClean="0"/>
              <a:t>(NSString</a:t>
            </a:r>
            <a:r>
              <a:rPr lang="en-US" sz="2000" dirty="0" smtClean="0"/>
              <a:t> *)</a:t>
            </a:r>
            <a:r>
              <a:rPr lang="en-US" sz="2000" dirty="0" err="1" smtClean="0"/>
              <a:t>fileName</a:t>
            </a:r>
            <a:r>
              <a:rPr lang="en-US" sz="2000" dirty="0" smtClean="0"/>
              <a:t>  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NSData</a:t>
            </a:r>
            <a:r>
              <a:rPr lang="en-US" sz="2000" dirty="0" smtClean="0"/>
              <a:t> *</a:t>
            </a:r>
            <a:r>
              <a:rPr lang="en-US" sz="2000" dirty="0" err="1" smtClean="0"/>
              <a:t>retData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NSString</a:t>
            </a:r>
            <a:r>
              <a:rPr lang="en-US" sz="2000" dirty="0" smtClean="0"/>
              <a:t> *error;</a:t>
            </a:r>
          </a:p>
          <a:p>
            <a:pPr>
              <a:buNone/>
            </a:pPr>
            <a:r>
              <a:rPr lang="en-US" sz="2000" dirty="0" smtClean="0"/>
              <a:t>	id </a:t>
            </a:r>
            <a:r>
              <a:rPr lang="en-US" sz="2000" dirty="0" err="1" smtClean="0"/>
              <a:t>retPlist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NSPropertyListFormat</a:t>
            </a:r>
            <a:r>
              <a:rPr lang="en-US" sz="2000" dirty="0" smtClean="0"/>
              <a:t> format;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retData</a:t>
            </a:r>
            <a:r>
              <a:rPr lang="en-US" sz="2000" dirty="0" smtClean="0"/>
              <a:t> = [self </a:t>
            </a:r>
            <a:r>
              <a:rPr lang="en-US" sz="2000" dirty="0" err="1" smtClean="0">
                <a:solidFill>
                  <a:srgbClr val="0000FF"/>
                </a:solidFill>
              </a:rPr>
              <a:t>applicationDataFromFile:</a:t>
            </a:r>
            <a:r>
              <a:rPr lang="en-US" sz="2000" dirty="0" err="1" smtClean="0"/>
              <a:t>fileName</a:t>
            </a:r>
            <a:r>
              <a:rPr lang="en-US" sz="2000" dirty="0" smtClean="0"/>
              <a:t>];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	if (!</a:t>
            </a:r>
            <a:r>
              <a:rPr lang="en-US" sz="2000" dirty="0" err="1" smtClean="0"/>
              <a:t>retData</a:t>
            </a:r>
            <a:r>
              <a:rPr lang="en-US" sz="2000" dirty="0" smtClean="0"/>
              <a:t>) {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NSLog(@"Data</a:t>
            </a:r>
            <a:r>
              <a:rPr lang="en-US" sz="2000" dirty="0" smtClean="0"/>
              <a:t> file not returned.");</a:t>
            </a:r>
          </a:p>
          <a:p>
            <a:pPr>
              <a:buNone/>
            </a:pPr>
            <a:r>
              <a:rPr lang="en-US" sz="2000" dirty="0" smtClean="0"/>
              <a:t>		return nil;</a:t>
            </a:r>
          </a:p>
          <a:p>
            <a:pPr>
              <a:buNone/>
            </a:pPr>
            <a:r>
              <a:rPr lang="en-US" sz="2000" dirty="0" smtClean="0"/>
              <a:t>	}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retPlist</a:t>
            </a:r>
            <a:r>
              <a:rPr lang="en-US" sz="2000" dirty="0" smtClean="0"/>
              <a:t> = [</a:t>
            </a:r>
            <a:r>
              <a:rPr lang="en-US" sz="2000" dirty="0" err="1" smtClean="0">
                <a:solidFill>
                  <a:srgbClr val="0000FF"/>
                </a:solidFill>
              </a:rPr>
              <a:t>NSPropertyListSerialization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propertyListFromData:</a:t>
            </a:r>
            <a:r>
              <a:rPr lang="en-US" sz="2000" dirty="0" err="1" smtClean="0"/>
              <a:t>retData</a:t>
            </a:r>
            <a:r>
              <a:rPr lang="en-US" sz="2000" dirty="0" smtClean="0"/>
              <a:t>  </a:t>
            </a:r>
          </a:p>
          <a:p>
            <a:pPr>
              <a:buNone/>
            </a:pPr>
            <a:r>
              <a:rPr lang="en-US" sz="2000" dirty="0" smtClean="0"/>
              <a:t>							</a:t>
            </a:r>
            <a:r>
              <a:rPr lang="en-US" sz="2000" dirty="0" err="1" smtClean="0">
                <a:solidFill>
                  <a:srgbClr val="0000FF"/>
                </a:solidFill>
              </a:rPr>
              <a:t>mutabilityOption:</a:t>
            </a:r>
            <a:r>
              <a:rPr lang="en-US" sz="2000" dirty="0" err="1" smtClean="0"/>
              <a:t>NSPropertyListImmutable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							</a:t>
            </a:r>
            <a:r>
              <a:rPr lang="en-US" sz="2000" dirty="0" err="1" smtClean="0">
                <a:solidFill>
                  <a:srgbClr val="0000FF"/>
                </a:solidFill>
              </a:rPr>
              <a:t>format:</a:t>
            </a:r>
            <a:r>
              <a:rPr lang="en-US" sz="2000" dirty="0" err="1" smtClean="0"/>
              <a:t>&amp;format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						</a:t>
            </a:r>
            <a:r>
              <a:rPr lang="en-US" sz="2000" dirty="0" err="1" smtClean="0">
                <a:solidFill>
                  <a:srgbClr val="0000FF"/>
                </a:solidFill>
              </a:rPr>
              <a:t>errorDescription:</a:t>
            </a:r>
            <a:r>
              <a:rPr lang="en-US" sz="2000" dirty="0" err="1" smtClean="0"/>
              <a:t>&amp;error</a:t>
            </a:r>
            <a:r>
              <a:rPr lang="en-US" sz="2000" dirty="0" smtClean="0"/>
              <a:t>];</a:t>
            </a:r>
          </a:p>
          <a:p>
            <a:pPr>
              <a:buNone/>
            </a:pPr>
            <a:r>
              <a:rPr lang="en-US" sz="2000" dirty="0" smtClean="0"/>
              <a:t>	if (!</a:t>
            </a:r>
            <a:r>
              <a:rPr lang="en-US" sz="2000" dirty="0" err="1" smtClean="0"/>
              <a:t>retPlist</a:t>
            </a:r>
            <a:r>
              <a:rPr lang="en-US" sz="2000" dirty="0" smtClean="0"/>
              <a:t>) </a:t>
            </a:r>
            <a:r>
              <a:rPr lang="en-US" sz="2000" dirty="0" err="1" smtClean="0"/>
              <a:t>NSLog(@"Plist</a:t>
            </a:r>
            <a:r>
              <a:rPr lang="en-US" sz="2000" dirty="0" smtClean="0"/>
              <a:t> not returned, error: %@", error)</a:t>
            </a:r>
          </a:p>
          <a:p>
            <a:pPr>
              <a:buNone/>
            </a:pPr>
            <a:r>
              <a:rPr lang="en-US" sz="2000" dirty="0" smtClean="0"/>
              <a:t>	return </a:t>
            </a:r>
            <a:r>
              <a:rPr lang="en-US" sz="2000" dirty="0" err="1" smtClean="0"/>
              <a:t>retPlist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On-device or off-device;</a:t>
            </a:r>
          </a:p>
          <a:p>
            <a:endParaRPr lang="en-US" dirty="0" smtClean="0"/>
          </a:p>
          <a:p>
            <a:r>
              <a:rPr lang="en-US" dirty="0" smtClean="0"/>
              <a:t>Property Lists, </a:t>
            </a:r>
            <a:r>
              <a:rPr lang="en-US" dirty="0" err="1" smtClean="0"/>
              <a:t>NSUserDefaults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Archives</a:t>
            </a:r>
          </a:p>
          <a:p>
            <a:endParaRPr lang="en-US" dirty="0" smtClean="0"/>
          </a:p>
          <a:p>
            <a:r>
              <a:rPr lang="en-US" dirty="0" err="1" smtClean="0"/>
              <a:t>SQLite</a:t>
            </a:r>
            <a:r>
              <a:rPr lang="en-US" dirty="0" smtClean="0"/>
              <a:t> (Thursday)</a:t>
            </a:r>
          </a:p>
          <a:p>
            <a:endParaRPr lang="en-US" dirty="0" smtClean="0"/>
          </a:p>
          <a:p>
            <a:r>
              <a:rPr lang="en-US" dirty="0" smtClean="0"/>
              <a:t>Core </a:t>
            </a:r>
            <a:r>
              <a:rPr lang="en-US" dirty="0" smtClean="0"/>
              <a:t>Data  (next Tuesday)</a:t>
            </a:r>
          </a:p>
          <a:p>
            <a:pPr lvl="1"/>
            <a:r>
              <a:rPr lang="en-US" dirty="0" smtClean="0"/>
              <a:t>a higher-level &amp; OO interface </a:t>
            </a:r>
            <a:r>
              <a:rPr lang="en-US" dirty="0" smtClean="0"/>
              <a:t>to </a:t>
            </a:r>
            <a:r>
              <a:rPr lang="en-US" dirty="0" err="1" smtClean="0"/>
              <a:t>SQLite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iCloud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850" y="711200"/>
            <a:ext cx="7226300" cy="543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&amp; Sandbox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use a sandbox: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Ease of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 smtClean="0"/>
              <a:t>App removal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&amp; Sandbox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app is assigned a set of directories</a:t>
            </a:r>
          </a:p>
          <a:p>
            <a:r>
              <a:rPr lang="en-US" dirty="0" smtClean="0"/>
              <a:t>&lt;Application Home&gt;</a:t>
            </a:r>
          </a:p>
          <a:p>
            <a:pPr lvl="1"/>
            <a:r>
              <a:rPr lang="en-US" dirty="0" err="1" smtClean="0"/>
              <a:t>TheApp.app</a:t>
            </a:r>
            <a:endParaRPr lang="en-US" dirty="0" smtClean="0"/>
          </a:p>
          <a:p>
            <a:pPr lvl="2"/>
            <a:r>
              <a:rPr lang="en-US" dirty="0" err="1" smtClean="0"/>
              <a:t>TheApp</a:t>
            </a:r>
            <a:endParaRPr lang="en-US" dirty="0" smtClean="0"/>
          </a:p>
          <a:p>
            <a:pPr lvl="2"/>
            <a:r>
              <a:rPr lang="en-US" dirty="0" err="1" smtClean="0"/>
              <a:t>MainWIndow.xib</a:t>
            </a:r>
            <a:endParaRPr lang="en-US" dirty="0" smtClean="0"/>
          </a:p>
          <a:p>
            <a:pPr lvl="2"/>
            <a:r>
              <a:rPr lang="en-US" dirty="0" err="1" smtClean="0"/>
              <a:t>Info.plist</a:t>
            </a:r>
            <a:endParaRPr lang="en-US" dirty="0" smtClean="0"/>
          </a:p>
          <a:p>
            <a:pPr lvl="2"/>
            <a:r>
              <a:rPr lang="en-US" dirty="0" smtClean="0"/>
              <a:t>Image1.png,…</a:t>
            </a:r>
          </a:p>
          <a:p>
            <a:pPr lvl="1"/>
            <a:r>
              <a:rPr lang="en-US" dirty="0" smtClean="0"/>
              <a:t>Documents            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&lt;</a:t>
            </a:r>
            <a:r>
              <a:rPr lang="en-US" dirty="0" smtClean="0">
                <a:sym typeface="Wingdings"/>
              </a:rPr>
              <a:t>-----</a:t>
            </a:r>
            <a:r>
              <a:rPr lang="en-US" dirty="0" smtClean="0">
                <a:sym typeface="Wingdings"/>
              </a:rPr>
              <a:t> Persistent/Writeable  Sandbox</a:t>
            </a:r>
            <a:endParaRPr lang="en-US" dirty="0" smtClean="0"/>
          </a:p>
          <a:p>
            <a:pPr lvl="1"/>
            <a:r>
              <a:rPr lang="en-US" dirty="0" smtClean="0"/>
              <a:t>Library</a:t>
            </a:r>
          </a:p>
          <a:p>
            <a:pPr lvl="2"/>
            <a:r>
              <a:rPr lang="en-US" dirty="0" smtClean="0"/>
              <a:t>Caches</a:t>
            </a:r>
          </a:p>
          <a:p>
            <a:pPr lvl="2"/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Commonly used abstraction for storing structured configuration data;</a:t>
            </a:r>
          </a:p>
          <a:p>
            <a:endParaRPr lang="en-US" dirty="0" smtClean="0"/>
          </a:p>
          <a:p>
            <a:r>
              <a:rPr lang="en-US" dirty="0" smtClean="0"/>
              <a:t>Example: the </a:t>
            </a:r>
            <a:r>
              <a:rPr lang="en-US" dirty="0" err="1" smtClean="0"/>
              <a:t>Info.plist</a:t>
            </a:r>
            <a:r>
              <a:rPr lang="en-US" dirty="0" smtClean="0"/>
              <a:t> file found in every </a:t>
            </a:r>
            <a:r>
              <a:rPr lang="en-US" dirty="0" err="1" smtClean="0"/>
              <a:t>iOS</a:t>
            </a:r>
            <a:r>
              <a:rPr lang="en-US" dirty="0" smtClean="0"/>
              <a:t> </a:t>
            </a:r>
            <a:r>
              <a:rPr lang="en-US" dirty="0" smtClean="0"/>
              <a:t>app is a property list that stores configuration information about the app;</a:t>
            </a:r>
          </a:p>
          <a:p>
            <a:endParaRPr lang="en-US" dirty="0" smtClean="0"/>
          </a:p>
          <a:p>
            <a:r>
              <a:rPr lang="en-US" dirty="0" smtClean="0"/>
              <a:t>You can use property lists yourself to store additional  information, such as the state of your app when it quits.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Utilize (restricted to) several Foundation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dictionaries, </a:t>
            </a:r>
          </a:p>
          <a:p>
            <a:pPr lvl="1"/>
            <a:r>
              <a:rPr lang="en-US" dirty="0" smtClean="0"/>
              <a:t>arrays, </a:t>
            </a:r>
          </a:p>
          <a:p>
            <a:pPr lvl="1"/>
            <a:r>
              <a:rPr lang="en-US" dirty="0" smtClean="0"/>
              <a:t>strings, </a:t>
            </a:r>
          </a:p>
          <a:p>
            <a:pPr lvl="1"/>
            <a:r>
              <a:rPr lang="en-US" dirty="0" smtClean="0"/>
              <a:t>dates, </a:t>
            </a:r>
          </a:p>
          <a:p>
            <a:pPr lvl="1"/>
            <a:r>
              <a:rPr lang="en-US" dirty="0" smtClean="0"/>
              <a:t>binary data, </a:t>
            </a:r>
          </a:p>
          <a:p>
            <a:pPr lvl="1"/>
            <a:r>
              <a:rPr lang="en-US" dirty="0" smtClean="0"/>
              <a:t>numerical and Boolean values;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Stored as: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Binary/Serialized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not use property lists:</a:t>
            </a:r>
          </a:p>
          <a:p>
            <a:pPr lvl="1"/>
            <a:r>
              <a:rPr lang="en-US" dirty="0" smtClean="0"/>
              <a:t>to store large values (e.g., large images); </a:t>
            </a:r>
            <a:r>
              <a:rPr lang="en-US" dirty="0" err="1" smtClean="0"/>
              <a:t>p</a:t>
            </a:r>
            <a:r>
              <a:rPr lang="en-US" dirty="0" smtClean="0"/>
              <a:t>-lists are loaded eagerly</a:t>
            </a:r>
          </a:p>
          <a:p>
            <a:pPr lvl="1"/>
            <a:r>
              <a:rPr lang="en-US" dirty="0" smtClean="0"/>
              <a:t>Cannot store cyclic data structures, use </a:t>
            </a:r>
            <a:r>
              <a:rPr lang="en-US" dirty="0" smtClean="0">
                <a:solidFill>
                  <a:srgbClr val="0000FF"/>
                </a:solidFill>
              </a:rPr>
              <a:t>archives</a:t>
            </a:r>
            <a:r>
              <a:rPr lang="en-US" dirty="0" smtClean="0"/>
              <a:t> instead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9" y="274637"/>
            <a:ext cx="8670635" cy="16072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and Reading App Data from </a:t>
            </a:r>
            <a:r>
              <a:rPr lang="en-US" dirty="0" smtClean="0"/>
              <a:t>Files</a:t>
            </a:r>
            <a:br>
              <a:rPr lang="en-US" dirty="0" smtClean="0"/>
            </a:br>
            <a:r>
              <a:rPr lang="en-US" dirty="0" err="1" smtClean="0"/>
              <a:t>NSUserDefaults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704105"/>
            <a:ext cx="8913091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+ (</a:t>
            </a:r>
            <a:r>
              <a:rPr lang="en-US" sz="2800" dirty="0" err="1" smtClean="0"/>
              <a:t>NSUserDefaults</a:t>
            </a:r>
            <a:r>
              <a:rPr lang="en-US" sz="2800" dirty="0" smtClean="0"/>
              <a:t> *</a:t>
            </a:r>
            <a:r>
              <a:rPr lang="en-US" sz="2800" dirty="0" smtClean="0"/>
              <a:t>) </a:t>
            </a:r>
            <a:r>
              <a:rPr lang="en-US" sz="2800" dirty="0" err="1" smtClean="0"/>
              <a:t>standardUserDefaults</a:t>
            </a:r>
            <a:r>
              <a:rPr lang="en-US" sz="2800" dirty="0" smtClean="0"/>
              <a:t>;</a:t>
            </a:r>
          </a:p>
          <a:p>
            <a:endParaRPr lang="en-US" sz="2800" dirty="0" smtClean="0"/>
          </a:p>
          <a:p>
            <a:r>
              <a:rPr lang="en-US" sz="2800" dirty="0" smtClean="0"/>
              <a:t>- (void</a:t>
            </a:r>
            <a:r>
              <a:rPr lang="en-US" sz="2800" dirty="0" smtClean="0"/>
              <a:t>) </a:t>
            </a:r>
            <a:r>
              <a:rPr lang="en-US" sz="2800" dirty="0" err="1" smtClean="0"/>
              <a:t>setObject</a:t>
            </a:r>
            <a:r>
              <a:rPr lang="en-US" sz="2800" dirty="0" err="1" smtClean="0"/>
              <a:t>:(id)</a:t>
            </a:r>
            <a:r>
              <a:rPr lang="en-US" sz="2800" dirty="0" err="1" smtClean="0"/>
              <a:t>val</a:t>
            </a:r>
            <a:r>
              <a:rPr lang="en-US" sz="2800" dirty="0" smtClean="0"/>
              <a:t> </a:t>
            </a:r>
            <a:r>
              <a:rPr lang="en-US" sz="2800" dirty="0" err="1" smtClean="0"/>
              <a:t>forKey:(NSString</a:t>
            </a:r>
            <a:r>
              <a:rPr lang="en-US" sz="2800" dirty="0" smtClean="0"/>
              <a:t> *)</a:t>
            </a:r>
            <a:r>
              <a:rPr lang="en-US" sz="2800" dirty="0" err="1" smtClean="0"/>
              <a:t>defaultName</a:t>
            </a:r>
            <a:r>
              <a:rPr lang="en-US" sz="2800" dirty="0" smtClean="0"/>
              <a:t>;</a:t>
            </a:r>
          </a:p>
          <a:p>
            <a:endParaRPr lang="en-US" sz="2800" dirty="0" smtClean="0"/>
          </a:p>
          <a:p>
            <a:r>
              <a:rPr lang="en-US" sz="2800" dirty="0" smtClean="0"/>
              <a:t>- (id</a:t>
            </a:r>
            <a:r>
              <a:rPr lang="en-US" sz="2800" dirty="0" smtClean="0"/>
              <a:t>) </a:t>
            </a:r>
            <a:r>
              <a:rPr lang="en-US" sz="2800" dirty="0" err="1" smtClean="0"/>
              <a:t>objectForKey</a:t>
            </a:r>
            <a:r>
              <a:rPr lang="en-US" sz="2800" dirty="0" err="1" smtClean="0"/>
              <a:t>:(NSString</a:t>
            </a:r>
            <a:r>
              <a:rPr lang="en-US" sz="2800" dirty="0" smtClean="0"/>
              <a:t> *)</a:t>
            </a:r>
            <a:r>
              <a:rPr lang="en-US" sz="2800" dirty="0" err="1" smtClean="0"/>
              <a:t>defaultName</a:t>
            </a:r>
            <a:r>
              <a:rPr lang="en-US" sz="2800" dirty="0" smtClean="0"/>
              <a:t>;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344 Mobile App Development - Muller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16466</TotalTime>
  <Words>1348</Words>
  <Application>Microsoft Macintosh PowerPoint</Application>
  <PresentationFormat>On-screen Show (4:3)</PresentationFormat>
  <Paragraphs>200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Persistence</vt:lpstr>
      <vt:lpstr>Options</vt:lpstr>
      <vt:lpstr>Slide 3</vt:lpstr>
      <vt:lpstr>File System &amp; Sandbox</vt:lpstr>
      <vt:lpstr>File System &amp; Sandbox</vt:lpstr>
      <vt:lpstr>Property Lists</vt:lpstr>
      <vt:lpstr>Property Lists</vt:lpstr>
      <vt:lpstr>Property Lists</vt:lpstr>
      <vt:lpstr>Writing and Reading App Data from Files NSUserDefaults</vt:lpstr>
      <vt:lpstr>Accessing File Resources</vt:lpstr>
      <vt:lpstr>NSPathUtilities.h</vt:lpstr>
      <vt:lpstr>Writing and Reading App Data from Files</vt:lpstr>
      <vt:lpstr>NSData</vt:lpstr>
      <vt:lpstr>Slide 14</vt:lpstr>
      <vt:lpstr>Slide 15</vt:lpstr>
      <vt:lpstr>Slide 16</vt:lpstr>
      <vt:lpstr>Serializing Property Lists</vt:lpstr>
      <vt:lpstr>Slide 18</vt:lpstr>
      <vt:lpstr>Slide 19</vt:lpstr>
    </vt:vector>
  </TitlesOfParts>
  <Company>Boston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274 iPhone Application Development</dc:title>
  <dc:creator>Robert Muller</dc:creator>
  <cp:lastModifiedBy>Robert Muller</cp:lastModifiedBy>
  <cp:revision>133</cp:revision>
  <cp:lastPrinted>2012-03-20T17:15:29Z</cp:lastPrinted>
  <dcterms:created xsi:type="dcterms:W3CDTF">2012-03-20T06:13:10Z</dcterms:created>
  <dcterms:modified xsi:type="dcterms:W3CDTF">2012-03-21T02:08:41Z</dcterms:modified>
</cp:coreProperties>
</file>